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media/image61.jpg" ContentType="image/jpg"/>
  <Override PartName="/ppt/theme/theme1.xml" ContentType="application/vnd.openxmlformats-officedocument.theme+xml"/>
  <Override PartName="/ppt/media/image60.jpg" ContentType="image/jpg"/>
  <Override PartName="/ppt/theme/theme2.xml" ContentType="application/vnd.openxmlformats-officedocument.theme+xml"/>
  <Override PartName="/ppt/media/image67.jpg" ContentType="image/jpg"/>
  <Override PartName="/ppt/media/image65.jpg" ContentType="image/jpg"/>
  <Override PartName="/ppt/media/image49.jpg" ContentType="image/jpg"/>
  <Override PartName="/ppt/media/image50.jpg" ContentType="image/jpg"/>
  <Override PartName="/ppt/media/image51.jpg" ContentType="image/jpg"/>
  <Override PartName="/ppt/media/image52.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6.jpg" ContentType="image/jpg"/>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78" r:id="rId5"/>
    <p:sldId id="279" r:id="rId6"/>
    <p:sldId id="259" r:id="rId7"/>
    <p:sldId id="260" r:id="rId8"/>
    <p:sldId id="261" r:id="rId9"/>
    <p:sldId id="262" r:id="rId10"/>
    <p:sldId id="263" r:id="rId11"/>
    <p:sldId id="264" r:id="rId12"/>
    <p:sldId id="280"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56" d="100"/>
          <a:sy n="56" d="100"/>
        </p:scale>
        <p:origin x="42" y="11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837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are disseminating the three published deliverables of the GSQA-UE project, implemented by AASU with the European Training Foundation under ACQF Pilot II, co-funded by the European Union.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thanking ETF, the EU and ACQF partners; invite participants to scan the QR codes before leaving and to submit their 90-day commitments.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png"/><Relationship Id="rId10" Type="http://schemas.openxmlformats.org/officeDocument/2006/relationships/image" Target="../media/image22.jpg"/><Relationship Id="rId4" Type="http://schemas.openxmlformats.org/officeDocument/2006/relationships/image" Target="../media/image16.png"/><Relationship Id="rId9" Type="http://schemas.openxmlformats.org/officeDocument/2006/relationships/image" Target="../media/image21.jp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1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1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0.jpg"/><Relationship Id="rId5" Type="http://schemas.openxmlformats.org/officeDocument/2006/relationships/image" Target="../media/image59.jpg"/><Relationship Id="rId4" Type="http://schemas.openxmlformats.org/officeDocument/2006/relationships/image" Target="../media/image58.jp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65.jpg"/><Relationship Id="rId7"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7.jpg"/><Relationship Id="rId5" Type="http://schemas.openxmlformats.org/officeDocument/2006/relationships/image" Target="../media/image61.jpg"/><Relationship Id="rId4" Type="http://schemas.openxmlformats.org/officeDocument/2006/relationships/image" Target="../media/image66.jp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3" name="Image 1" descr="assets/logo_main.png"/>
          <p:cNvPicPr>
            <a:picLocks noChangeAspect="1"/>
          </p:cNvPicPr>
          <p:nvPr/>
        </p:nvPicPr>
        <p:blipFill>
          <a:blip r:embed="rId3"/>
          <a:stretch>
            <a:fillRect/>
          </a:stretch>
        </p:blipFill>
        <p:spPr>
          <a:xfrm>
            <a:off x="777240" y="502920"/>
            <a:ext cx="3977640" cy="1316736"/>
          </a:xfrm>
          <a:prstGeom prst="rect">
            <a:avLst/>
          </a:prstGeom>
        </p:spPr>
      </p:pic>
      <p:sp>
        <p:nvSpPr>
          <p:cNvPr id="4" name="Text 0"/>
          <p:cNvSpPr/>
          <p:nvPr/>
        </p:nvSpPr>
        <p:spPr>
          <a:xfrm>
            <a:off x="822960" y="2212848"/>
            <a:ext cx="10515600" cy="320040"/>
          </a:xfrm>
          <a:prstGeom prst="rect">
            <a:avLst/>
          </a:prstGeom>
          <a:noFill/>
          <a:ln/>
        </p:spPr>
        <p:txBody>
          <a:bodyPr wrap="square" lIns="0" tIns="0" rIns="0" bIns="0" rtlCol="0" anchor="ctr"/>
          <a:lstStyle/>
          <a:p>
            <a:pPr marL="0" indent="0">
              <a:buNone/>
            </a:pPr>
            <a:r>
              <a:rPr lang="en-US" sz="1300" b="1" kern="0" spc="200" dirty="0">
                <a:solidFill>
                  <a:srgbClr val="6DBE46"/>
                </a:solidFill>
                <a:latin typeface="Lufga" pitchFamily="34" charset="0"/>
                <a:ea typeface="Lufga" pitchFamily="34" charset="-122"/>
                <a:cs typeface="Lufga" pitchFamily="34" charset="-120"/>
              </a:rPr>
              <a:t>ACQF PILOT II PROJECT  ·  DISSEMINATION OF DELIVERABLES</a:t>
            </a:r>
            <a:endParaRPr lang="en-US" sz="1300" dirty="0"/>
          </a:p>
        </p:txBody>
      </p:sp>
      <p:sp>
        <p:nvSpPr>
          <p:cNvPr id="5" name="Text 1"/>
          <p:cNvSpPr/>
          <p:nvPr/>
        </p:nvSpPr>
        <p:spPr>
          <a:xfrm>
            <a:off x="822960" y="2542032"/>
            <a:ext cx="10607040" cy="1554480"/>
          </a:xfrm>
          <a:prstGeom prst="rect">
            <a:avLst/>
          </a:prstGeom>
          <a:noFill/>
          <a:ln/>
        </p:spPr>
        <p:txBody>
          <a:bodyPr wrap="square" lIns="0" tIns="0" rIns="0" bIns="0" rtlCol="0" anchor="ctr"/>
          <a:lstStyle/>
          <a:p>
            <a:pPr marL="0" indent="0">
              <a:lnSpc>
                <a:spcPct val="104000"/>
              </a:lnSpc>
              <a:buNone/>
            </a:pPr>
            <a:r>
              <a:rPr lang="en-US" sz="3900" b="1" dirty="0">
                <a:solidFill>
                  <a:srgbClr val="1C2A20"/>
                </a:solidFill>
                <a:latin typeface="Lufga" pitchFamily="34" charset="0"/>
                <a:ea typeface="Lufga" pitchFamily="34" charset="-122"/>
                <a:cs typeface="Lufga" pitchFamily="34" charset="-120"/>
              </a:rPr>
              <a:t>Greening Skills and Qualifications</a:t>
            </a:r>
            <a:endParaRPr lang="en-US" sz="3900" dirty="0"/>
          </a:p>
          <a:p>
            <a:pPr marL="0" indent="0">
              <a:lnSpc>
                <a:spcPct val="104000"/>
              </a:lnSpc>
              <a:buNone/>
            </a:pPr>
            <a:r>
              <a:rPr lang="en-US" sz="3900" b="1" dirty="0">
                <a:solidFill>
                  <a:srgbClr val="1C2A20"/>
                </a:solidFill>
                <a:latin typeface="Lufga" pitchFamily="34" charset="0"/>
                <a:ea typeface="Lufga" pitchFamily="34" charset="-122"/>
                <a:cs typeface="Lufga" pitchFamily="34" charset="-120"/>
              </a:rPr>
              <a:t>in Africa — Users' Engagement</a:t>
            </a:r>
            <a:endParaRPr lang="en-US" sz="3900" dirty="0"/>
          </a:p>
        </p:txBody>
      </p:sp>
      <p:sp>
        <p:nvSpPr>
          <p:cNvPr id="6" name="Text 2"/>
          <p:cNvSpPr/>
          <p:nvPr/>
        </p:nvSpPr>
        <p:spPr>
          <a:xfrm>
            <a:off x="822960" y="4114800"/>
            <a:ext cx="9692640" cy="365760"/>
          </a:xfrm>
          <a:prstGeom prst="rect">
            <a:avLst/>
          </a:prstGeom>
          <a:noFill/>
          <a:ln/>
        </p:spPr>
        <p:txBody>
          <a:bodyPr wrap="square" lIns="0" tIns="0" rIns="0" bIns="0" rtlCol="0" anchor="ctr"/>
          <a:lstStyle/>
          <a:p>
            <a:pPr marL="0" indent="0">
              <a:buNone/>
            </a:pPr>
            <a:r>
              <a:rPr lang="en-US" sz="1450" dirty="0">
                <a:solidFill>
                  <a:srgbClr val="3D4A40"/>
                </a:solidFill>
                <a:latin typeface="Lufga" pitchFamily="34" charset="0"/>
                <a:ea typeface="Lufga" pitchFamily="34" charset="-122"/>
                <a:cs typeface="Lufga" pitchFamily="34" charset="-120"/>
              </a:rPr>
              <a:t>Sharing the project's three published deliverables — and how to put them to work.</a:t>
            </a:r>
            <a:endParaRPr lang="en-US" sz="1450" dirty="0"/>
          </a:p>
        </p:txBody>
      </p:sp>
      <p:sp>
        <p:nvSpPr>
          <p:cNvPr id="7" name="Text 3"/>
          <p:cNvSpPr/>
          <p:nvPr/>
        </p:nvSpPr>
        <p:spPr>
          <a:xfrm>
            <a:off x="822960" y="4736592"/>
            <a:ext cx="3657600" cy="274320"/>
          </a:xfrm>
          <a:prstGeom prst="rect">
            <a:avLst/>
          </a:prstGeom>
          <a:noFill/>
          <a:ln/>
        </p:spPr>
        <p:txBody>
          <a:bodyPr wrap="square" lIns="0" tIns="0" rIns="0" bIns="0" rtlCol="0" anchor="ctr"/>
          <a:lstStyle/>
          <a:p>
            <a:pPr marL="0" indent="0">
              <a:buNone/>
            </a:pPr>
            <a:r>
              <a:rPr lang="en-US" sz="1050" b="1" kern="0" spc="200" dirty="0">
                <a:solidFill>
                  <a:srgbClr val="119549"/>
                </a:solidFill>
                <a:latin typeface="Lufga" pitchFamily="34" charset="0"/>
                <a:ea typeface="Lufga" pitchFamily="34" charset="-122"/>
                <a:cs typeface="Lufga" pitchFamily="34" charset="-120"/>
              </a:rPr>
              <a:t>PRESENTED BY</a:t>
            </a:r>
            <a:endParaRPr lang="en-US" sz="1050" dirty="0"/>
          </a:p>
        </p:txBody>
      </p:sp>
      <p:sp>
        <p:nvSpPr>
          <p:cNvPr id="8" name="Text 4"/>
          <p:cNvSpPr/>
          <p:nvPr/>
        </p:nvSpPr>
        <p:spPr>
          <a:xfrm>
            <a:off x="822960" y="5010912"/>
            <a:ext cx="4480560" cy="685800"/>
          </a:xfrm>
          <a:prstGeom prst="rect">
            <a:avLst/>
          </a:prstGeom>
          <a:noFill/>
          <a:ln/>
        </p:spPr>
        <p:txBody>
          <a:bodyPr wrap="square" lIns="0" tIns="0" rIns="0" bIns="0" rtlCol="0" anchor="ctr"/>
          <a:lstStyle/>
          <a:p>
            <a:pPr marL="0" indent="0">
              <a:lnSpc>
                <a:spcPct val="108000"/>
              </a:lnSpc>
              <a:buNone/>
            </a:pPr>
            <a:r>
              <a:rPr lang="en-US" sz="1450" b="1" dirty="0">
                <a:solidFill>
                  <a:srgbClr val="1C2A20"/>
                </a:solidFill>
                <a:latin typeface="Lufga" pitchFamily="34" charset="0"/>
                <a:ea typeface="Lufga" pitchFamily="34" charset="-122"/>
                <a:cs typeface="Lufga" pitchFamily="34" charset="-120"/>
              </a:rPr>
              <a:t>Samuel Sasu Adonteng
</a:t>
            </a:r>
            <a:r>
              <a:rPr lang="en-US" sz="1150" dirty="0">
                <a:solidFill>
                  <a:srgbClr val="7C8A7E"/>
                </a:solidFill>
                <a:latin typeface="Lufga" pitchFamily="34" charset="0"/>
                <a:ea typeface="Lufga" pitchFamily="34" charset="-122"/>
                <a:cs typeface="Lufga" pitchFamily="34" charset="-120"/>
              </a:rPr>
              <a:t>Deputy Chief Operating Officer (Technical) — AASU</a:t>
            </a:r>
            <a:endParaRPr lang="en-US" sz="1450" dirty="0"/>
          </a:p>
        </p:txBody>
      </p:sp>
      <p:sp>
        <p:nvSpPr>
          <p:cNvPr id="9" name="Text 5"/>
          <p:cNvSpPr/>
          <p:nvPr/>
        </p:nvSpPr>
        <p:spPr>
          <a:xfrm>
            <a:off x="5486400" y="5010912"/>
            <a:ext cx="4206240" cy="685800"/>
          </a:xfrm>
          <a:prstGeom prst="rect">
            <a:avLst/>
          </a:prstGeom>
          <a:noFill/>
          <a:ln/>
        </p:spPr>
        <p:txBody>
          <a:bodyPr wrap="square" lIns="0" tIns="0" rIns="0" bIns="0" rtlCol="0" anchor="ctr"/>
          <a:lstStyle/>
          <a:p>
            <a:pPr marL="0" indent="0">
              <a:lnSpc>
                <a:spcPct val="108000"/>
              </a:lnSpc>
              <a:buNone/>
            </a:pPr>
            <a:r>
              <a:rPr lang="en-US" sz="1450" b="1" dirty="0">
                <a:solidFill>
                  <a:srgbClr val="1C2A20"/>
                </a:solidFill>
                <a:latin typeface="Lufga" pitchFamily="34" charset="0"/>
                <a:ea typeface="Lufga" pitchFamily="34" charset="-122"/>
                <a:cs typeface="Lufga" pitchFamily="34" charset="-120"/>
              </a:rPr>
              <a:t>James Kodjie
</a:t>
            </a:r>
            <a:r>
              <a:rPr lang="en-US" sz="1150" dirty="0">
                <a:solidFill>
                  <a:srgbClr val="7C8A7E"/>
                </a:solidFill>
                <a:latin typeface="Lufga" pitchFamily="34" charset="0"/>
                <a:ea typeface="Lufga" pitchFamily="34" charset="-122"/>
                <a:cs typeface="Lufga" pitchFamily="34" charset="-120"/>
              </a:rPr>
              <a:t>Chief Programmes Officer — AASU</a:t>
            </a:r>
            <a:endParaRPr lang="en-US" sz="1450" dirty="0"/>
          </a:p>
        </p:txBody>
      </p:sp>
      <p:sp>
        <p:nvSpPr>
          <p:cNvPr id="10" name="Text 6"/>
          <p:cNvSpPr/>
          <p:nvPr/>
        </p:nvSpPr>
        <p:spPr>
          <a:xfrm>
            <a:off x="10058400" y="5010912"/>
            <a:ext cx="1737360" cy="274320"/>
          </a:xfrm>
          <a:prstGeom prst="rect">
            <a:avLst/>
          </a:prstGeom>
          <a:noFill/>
          <a:ln/>
        </p:spPr>
        <p:txBody>
          <a:bodyPr wrap="square" lIns="0" tIns="0" rIns="0" bIns="0" rtlCol="0" anchor="ctr"/>
          <a:lstStyle/>
          <a:p>
            <a:pPr marL="0" indent="0" algn="r">
              <a:buNone/>
            </a:pPr>
            <a:r>
              <a:rPr lang="en-US" sz="1150" dirty="0">
                <a:solidFill>
                  <a:srgbClr val="7C8A7E"/>
                </a:solidFill>
                <a:latin typeface="Lufga" pitchFamily="34" charset="0"/>
                <a:ea typeface="Lufga" pitchFamily="34" charset="-122"/>
                <a:cs typeface="Lufga" pitchFamily="34" charset="-120"/>
              </a:rPr>
              <a:t>July 2026</a:t>
            </a:r>
            <a:endParaRPr lang="en-US" sz="1150" dirty="0"/>
          </a:p>
        </p:txBody>
      </p:sp>
      <p:sp>
        <p:nvSpPr>
          <p:cNvPr id="11" name="Shape 7"/>
          <p:cNvSpPr/>
          <p:nvPr/>
        </p:nvSpPr>
        <p:spPr>
          <a:xfrm>
            <a:off x="822960" y="5870448"/>
            <a:ext cx="10561320" cy="0"/>
          </a:xfrm>
          <a:prstGeom prst="line">
            <a:avLst/>
          </a:prstGeom>
          <a:noFill/>
          <a:ln w="12700">
            <a:solidFill>
              <a:srgbClr val="DFEBE0"/>
            </a:solidFill>
            <a:prstDash val="solid"/>
          </a:ln>
        </p:spPr>
        <p:txBody>
          <a:bodyPr/>
          <a:lstStyle/>
          <a:p>
            <a:endParaRPr lang="en-GB"/>
          </a:p>
        </p:txBody>
      </p:sp>
      <p:pic>
        <p:nvPicPr>
          <p:cNvPr id="16" name="Google Shape;49;p1">
            <a:extLst>
              <a:ext uri="{FF2B5EF4-FFF2-40B4-BE49-F238E27FC236}">
                <a16:creationId xmlns:a16="http://schemas.microsoft.com/office/drawing/2014/main" id="{2F7D245A-868D-9FE5-5538-6C5B25DB845F}"/>
              </a:ext>
            </a:extLst>
          </p:cNvPr>
          <p:cNvPicPr preferRelativeResize="0"/>
          <p:nvPr/>
        </p:nvPicPr>
        <p:blipFill rotWithShape="1">
          <a:blip r:embed="rId4">
            <a:alphaModFix amt="35000"/>
          </a:blip>
          <a:srcRect l="30858" t="25617" r="38484" b="38184"/>
          <a:stretch/>
        </p:blipFill>
        <p:spPr>
          <a:xfrm>
            <a:off x="7903675" y="-121822"/>
            <a:ext cx="5080805" cy="6175150"/>
          </a:xfrm>
          <a:prstGeom prst="rect">
            <a:avLst/>
          </a:prstGeom>
          <a:noFill/>
          <a:ln>
            <a:noFill/>
          </a:ln>
        </p:spPr>
      </p:pic>
      <p:pic>
        <p:nvPicPr>
          <p:cNvPr id="20" name="Google Shape;45;p1">
            <a:extLst>
              <a:ext uri="{FF2B5EF4-FFF2-40B4-BE49-F238E27FC236}">
                <a16:creationId xmlns:a16="http://schemas.microsoft.com/office/drawing/2014/main" id="{38FB0997-0D80-2CA2-F213-9F327E49F6AB}"/>
              </a:ext>
            </a:extLst>
          </p:cNvPr>
          <p:cNvPicPr preferRelativeResize="0"/>
          <p:nvPr/>
        </p:nvPicPr>
        <p:blipFill rotWithShape="1">
          <a:blip r:embed="rId5">
            <a:alphaModFix/>
          </a:blip>
          <a:srcRect t="83282"/>
          <a:stretch/>
        </p:blipFill>
        <p:spPr>
          <a:xfrm>
            <a:off x="0" y="5711482"/>
            <a:ext cx="12192000" cy="1146517"/>
          </a:xfrm>
          <a:prstGeom prst="rect">
            <a:avLst/>
          </a:prstGeom>
          <a:noFill/>
          <a:ln>
            <a:noFill/>
          </a:ln>
        </p:spPr>
      </p:pic>
      <p:pic>
        <p:nvPicPr>
          <p:cNvPr id="18" name="Image 1" descr="assets/logo_main.png">
            <a:extLst>
              <a:ext uri="{FF2B5EF4-FFF2-40B4-BE49-F238E27FC236}">
                <a16:creationId xmlns:a16="http://schemas.microsoft.com/office/drawing/2014/main" id="{C678750B-D6CA-F372-A47B-F9C03652139D}"/>
              </a:ext>
            </a:extLst>
          </p:cNvPr>
          <p:cNvPicPr>
            <a:picLocks noChangeAspect="1"/>
          </p:cNvPicPr>
          <p:nvPr/>
        </p:nvPicPr>
        <p:blipFill>
          <a:blip r:embed="rId6"/>
          <a:stretch>
            <a:fillRect/>
          </a:stretch>
        </p:blipFill>
        <p:spPr>
          <a:xfrm>
            <a:off x="273867" y="5921285"/>
            <a:ext cx="2128470" cy="704597"/>
          </a:xfrm>
          <a:prstGeom prst="rect">
            <a:avLst/>
          </a:prstGeom>
        </p:spPr>
      </p:pic>
      <p:pic>
        <p:nvPicPr>
          <p:cNvPr id="24" name="Google Shape;47;p1">
            <a:extLst>
              <a:ext uri="{FF2B5EF4-FFF2-40B4-BE49-F238E27FC236}">
                <a16:creationId xmlns:a16="http://schemas.microsoft.com/office/drawing/2014/main" id="{2EC059CE-CE5E-7563-2058-88989339293A}"/>
              </a:ext>
            </a:extLst>
          </p:cNvPr>
          <p:cNvPicPr preferRelativeResize="0"/>
          <p:nvPr/>
        </p:nvPicPr>
        <p:blipFill rotWithShape="1">
          <a:blip r:embed="rId7">
            <a:alphaModFix/>
          </a:blip>
          <a:srcRect b="39180"/>
          <a:stretch/>
        </p:blipFill>
        <p:spPr>
          <a:xfrm>
            <a:off x="8940799" y="5240357"/>
            <a:ext cx="2659743" cy="1617643"/>
          </a:xfrm>
          <a:prstGeom prst="rect">
            <a:avLst/>
          </a:prstGeom>
          <a:noFill/>
          <a:ln>
            <a:noFill/>
          </a:ln>
        </p:spPr>
      </p:pic>
      <p:pic>
        <p:nvPicPr>
          <p:cNvPr id="26" name="Google Shape;48;p1">
            <a:extLst>
              <a:ext uri="{FF2B5EF4-FFF2-40B4-BE49-F238E27FC236}">
                <a16:creationId xmlns:a16="http://schemas.microsoft.com/office/drawing/2014/main" id="{EB326C2A-2B34-25D0-253E-6024FEF07DDD}"/>
              </a:ext>
            </a:extLst>
          </p:cNvPr>
          <p:cNvPicPr preferRelativeResize="0"/>
          <p:nvPr/>
        </p:nvPicPr>
        <p:blipFill rotWithShape="1">
          <a:blip r:embed="rId8">
            <a:alphaModFix/>
          </a:blip>
          <a:srcRect/>
          <a:stretch/>
        </p:blipFill>
        <p:spPr>
          <a:xfrm>
            <a:off x="6545944" y="4831279"/>
            <a:ext cx="2758124" cy="27581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3" name="Google Shape;105;p2">
            <a:extLst>
              <a:ext uri="{FF2B5EF4-FFF2-40B4-BE49-F238E27FC236}">
                <a16:creationId xmlns:a16="http://schemas.microsoft.com/office/drawing/2014/main" id="{AA890F46-6A99-4D3F-41AA-E92EAE5C1000}"/>
              </a:ext>
            </a:extLst>
          </p:cNvPr>
          <p:cNvSpPr/>
          <p:nvPr/>
        </p:nvSpPr>
        <p:spPr>
          <a:xfrm>
            <a:off x="533405" y="533118"/>
            <a:ext cx="9744168" cy="1107996"/>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600" b="1" i="0" u="none" strike="noStrike" cap="none">
                <a:solidFill>
                  <a:srgbClr val="000000"/>
                </a:solidFill>
                <a:latin typeface="Lufga" panose="00000500000000000000" pitchFamily="2" charset="0"/>
                <a:ea typeface="Arial"/>
                <a:cs typeface="Arial"/>
                <a:sym typeface="Arial"/>
              </a:rPr>
              <a:t>BACKGROUND </a:t>
            </a:r>
            <a:br>
              <a:rPr lang="en-US" sz="3600" b="0" i="0" u="none" strike="noStrike" cap="none">
                <a:solidFill>
                  <a:srgbClr val="000000"/>
                </a:solidFill>
                <a:latin typeface="Lufga" panose="00000500000000000000" pitchFamily="2" charset="0"/>
                <a:ea typeface="Arial"/>
                <a:cs typeface="Arial"/>
                <a:sym typeface="Arial"/>
              </a:rPr>
            </a:br>
            <a:r>
              <a:rPr lang="en-US" sz="3600" b="1" i="0" u="none" strike="noStrike" cap="none">
                <a:solidFill>
                  <a:srgbClr val="FF0000"/>
                </a:solidFill>
                <a:latin typeface="Lufga" panose="00000500000000000000" pitchFamily="2" charset="0"/>
                <a:ea typeface="Arial"/>
                <a:cs typeface="Arial"/>
                <a:sym typeface="Arial"/>
              </a:rPr>
              <a:t>ALL-AFRICA STUDENTS UNION (AASU)</a:t>
            </a:r>
            <a:endParaRPr sz="3600" b="0" i="0" u="none" strike="noStrike" cap="none">
              <a:solidFill>
                <a:srgbClr val="FF0000"/>
              </a:solidFill>
              <a:latin typeface="Lufga" panose="00000500000000000000" pitchFamily="2" charset="0"/>
              <a:ea typeface="Arial"/>
              <a:cs typeface="Arial"/>
              <a:sym typeface="Arial"/>
            </a:endParaRPr>
          </a:p>
        </p:txBody>
      </p:sp>
      <p:sp>
        <p:nvSpPr>
          <p:cNvPr id="34" name="Google Shape;106;p2">
            <a:extLst>
              <a:ext uri="{FF2B5EF4-FFF2-40B4-BE49-F238E27FC236}">
                <a16:creationId xmlns:a16="http://schemas.microsoft.com/office/drawing/2014/main" id="{56353DCA-EF0C-E596-8473-AB96F0C875AF}"/>
              </a:ext>
            </a:extLst>
          </p:cNvPr>
          <p:cNvSpPr/>
          <p:nvPr/>
        </p:nvSpPr>
        <p:spPr>
          <a:xfrm>
            <a:off x="535198" y="4391170"/>
            <a:ext cx="2279651" cy="2079823"/>
          </a:xfrm>
          <a:prstGeom prst="rect">
            <a:avLst/>
          </a:prstGeom>
          <a:solidFill>
            <a:srgbClr val="FFFFFF"/>
          </a:solidFill>
          <a:ln w="63500" cap="flat" cmpd="sng">
            <a:solidFill>
              <a:srgbClr val="FF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35" name="Google Shape;107;p2">
            <a:extLst>
              <a:ext uri="{FF2B5EF4-FFF2-40B4-BE49-F238E27FC236}">
                <a16:creationId xmlns:a16="http://schemas.microsoft.com/office/drawing/2014/main" id="{A20465C1-7BBE-2B57-9DDE-507CFA03FE27}"/>
              </a:ext>
            </a:extLst>
          </p:cNvPr>
          <p:cNvSpPr/>
          <p:nvPr/>
        </p:nvSpPr>
        <p:spPr>
          <a:xfrm>
            <a:off x="3519698" y="4391170"/>
            <a:ext cx="2279651" cy="2009630"/>
          </a:xfrm>
          <a:prstGeom prst="rect">
            <a:avLst/>
          </a:prstGeom>
          <a:solidFill>
            <a:srgbClr val="FFFFFF"/>
          </a:solidFill>
          <a:ln w="63500" cap="flat" cmpd="sng">
            <a:solidFill>
              <a:srgbClr val="FF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36" name="Google Shape;108;p2">
            <a:extLst>
              <a:ext uri="{FF2B5EF4-FFF2-40B4-BE49-F238E27FC236}">
                <a16:creationId xmlns:a16="http://schemas.microsoft.com/office/drawing/2014/main" id="{FB341B00-DFFC-17E9-A50C-44D3DDD1FFD1}"/>
              </a:ext>
            </a:extLst>
          </p:cNvPr>
          <p:cNvSpPr/>
          <p:nvPr/>
        </p:nvSpPr>
        <p:spPr>
          <a:xfrm>
            <a:off x="6447048" y="4391170"/>
            <a:ext cx="2279651" cy="2009630"/>
          </a:xfrm>
          <a:prstGeom prst="rect">
            <a:avLst/>
          </a:prstGeom>
          <a:solidFill>
            <a:srgbClr val="FFFFFF"/>
          </a:solidFill>
          <a:ln w="63500" cap="flat" cmpd="sng">
            <a:solidFill>
              <a:srgbClr val="FF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ctr"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37" name="Google Shape;109;p2">
            <a:extLst>
              <a:ext uri="{FF2B5EF4-FFF2-40B4-BE49-F238E27FC236}">
                <a16:creationId xmlns:a16="http://schemas.microsoft.com/office/drawing/2014/main" id="{2309016F-C4B3-13E7-55F7-8DEFF5C58334}"/>
              </a:ext>
            </a:extLst>
          </p:cNvPr>
          <p:cNvSpPr/>
          <p:nvPr/>
        </p:nvSpPr>
        <p:spPr>
          <a:xfrm>
            <a:off x="9374398" y="4391170"/>
            <a:ext cx="2279651" cy="2009630"/>
          </a:xfrm>
          <a:prstGeom prst="rect">
            <a:avLst/>
          </a:prstGeom>
          <a:solidFill>
            <a:srgbClr val="FFFFFF"/>
          </a:solidFill>
          <a:ln w="63500" cap="flat" cmpd="sng">
            <a:solidFill>
              <a:srgbClr val="FF0000"/>
            </a:solidFill>
            <a:prstDash val="solid"/>
            <a:miter lim="400000"/>
            <a:headEnd type="none" w="sm" len="sm"/>
            <a:tailEnd type="none" w="sm" len="sm"/>
          </a:ln>
        </p:spPr>
        <p:txBody>
          <a:bodyPr spcFirstLastPara="1" wrap="square" lIns="25400" tIns="25400" rIns="25400" bIns="25400" anchor="ctr" anchorCtr="0">
            <a:noAutofit/>
          </a:bodyPr>
          <a:lstStyle/>
          <a:p>
            <a:pPr marL="0" marR="0" lvl="0" indent="0" algn="l"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38" name="Google Shape;110;p2">
            <a:extLst>
              <a:ext uri="{FF2B5EF4-FFF2-40B4-BE49-F238E27FC236}">
                <a16:creationId xmlns:a16="http://schemas.microsoft.com/office/drawing/2014/main" id="{4B82752C-BAE7-8955-D9E2-63B90CA7433B}"/>
              </a:ext>
            </a:extLst>
          </p:cNvPr>
          <p:cNvSpPr/>
          <p:nvPr/>
        </p:nvSpPr>
        <p:spPr>
          <a:xfrm>
            <a:off x="674270" y="4568195"/>
            <a:ext cx="2025651" cy="505523"/>
          </a:xfrm>
          <a:prstGeom prst="rect">
            <a:avLst/>
          </a:prstGeom>
          <a:noFill/>
          <a:ln>
            <a:noFill/>
          </a:ln>
        </p:spPr>
        <p:txBody>
          <a:bodyPr spcFirstLastPara="1" wrap="square" lIns="0" tIns="0" rIns="0" bIns="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Lufga" panose="00000500000000000000" pitchFamily="2" charset="0"/>
                <a:ea typeface="Arial"/>
                <a:cs typeface="Arial"/>
                <a:sym typeface="Arial"/>
              </a:rPr>
              <a:t>1972</a:t>
            </a:r>
            <a:endParaRPr>
              <a:latin typeface="Lufga" panose="00000500000000000000" pitchFamily="2" charset="0"/>
            </a:endParaRPr>
          </a:p>
          <a:p>
            <a:pPr marL="0" marR="0" lvl="0" indent="0" algn="ctr" rtl="0">
              <a:lnSpc>
                <a:spcPct val="90000"/>
              </a:lnSpc>
              <a:spcBef>
                <a:spcPts val="0"/>
              </a:spcBef>
              <a:spcAft>
                <a:spcPts val="0"/>
              </a:spcAft>
              <a:buNone/>
            </a:pPr>
            <a:r>
              <a:rPr lang="en-US" sz="1800" b="0" i="0" u="none" strike="noStrike" cap="none">
                <a:solidFill>
                  <a:srgbClr val="000000"/>
                </a:solidFill>
                <a:latin typeface="Lufga" panose="00000500000000000000" pitchFamily="2" charset="0"/>
                <a:ea typeface="Arial"/>
                <a:cs typeface="Arial"/>
                <a:sym typeface="Arial"/>
              </a:rPr>
              <a:t>FORMED</a:t>
            </a:r>
            <a:endParaRPr sz="1800" b="0" i="0" u="none" strike="noStrike" cap="none">
              <a:solidFill>
                <a:schemeClr val="dk1"/>
              </a:solidFill>
              <a:latin typeface="Lufga" panose="00000500000000000000" pitchFamily="2" charset="0"/>
              <a:ea typeface="Arial"/>
              <a:cs typeface="Arial"/>
              <a:sym typeface="Arial"/>
            </a:endParaRPr>
          </a:p>
        </p:txBody>
      </p:sp>
      <p:sp>
        <p:nvSpPr>
          <p:cNvPr id="39" name="Google Shape;111;p2">
            <a:extLst>
              <a:ext uri="{FF2B5EF4-FFF2-40B4-BE49-F238E27FC236}">
                <a16:creationId xmlns:a16="http://schemas.microsoft.com/office/drawing/2014/main" id="{224FC386-83F8-3223-335D-0AE5BC37B1E3}"/>
              </a:ext>
            </a:extLst>
          </p:cNvPr>
          <p:cNvSpPr/>
          <p:nvPr/>
        </p:nvSpPr>
        <p:spPr>
          <a:xfrm>
            <a:off x="3610403" y="4546165"/>
            <a:ext cx="2041090" cy="747897"/>
          </a:xfrm>
          <a:prstGeom prst="rect">
            <a:avLst/>
          </a:prstGeom>
          <a:noFill/>
          <a:ln>
            <a:noFill/>
          </a:ln>
        </p:spPr>
        <p:txBody>
          <a:bodyPr spcFirstLastPara="1" wrap="square" lIns="0" tIns="0" rIns="0" bIns="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Lufga" panose="00000500000000000000" pitchFamily="2" charset="0"/>
                <a:ea typeface="Arial"/>
                <a:cs typeface="Arial"/>
                <a:sym typeface="Arial"/>
              </a:rPr>
              <a:t>1990S</a:t>
            </a:r>
            <a:endParaRPr>
              <a:latin typeface="Lufga" panose="00000500000000000000" pitchFamily="2" charset="0"/>
            </a:endParaRPr>
          </a:p>
          <a:p>
            <a:pPr marL="0" marR="0" lvl="0" indent="0" algn="ctr" rtl="0">
              <a:lnSpc>
                <a:spcPct val="90000"/>
              </a:lnSpc>
              <a:spcBef>
                <a:spcPts val="0"/>
              </a:spcBef>
              <a:spcAft>
                <a:spcPts val="0"/>
              </a:spcAft>
              <a:buNone/>
            </a:pPr>
            <a:r>
              <a:rPr lang="en-US" sz="1800" b="0" i="0" u="none" strike="noStrike" cap="none">
                <a:solidFill>
                  <a:srgbClr val="000000"/>
                </a:solidFill>
                <a:latin typeface="Lufga" panose="00000500000000000000" pitchFamily="2" charset="0"/>
                <a:ea typeface="Arial"/>
                <a:cs typeface="Arial"/>
                <a:sym typeface="Arial"/>
              </a:rPr>
              <a:t>REINVENTED</a:t>
            </a:r>
            <a:endParaRPr>
              <a:latin typeface="Lufga" panose="00000500000000000000" pitchFamily="2" charset="0"/>
            </a:endParaRPr>
          </a:p>
          <a:p>
            <a:pPr marL="0" marR="0" lvl="0" indent="0" algn="ctr" rtl="0">
              <a:lnSpc>
                <a:spcPct val="90000"/>
              </a:lnSpc>
              <a:spcBef>
                <a:spcPts val="0"/>
              </a:spcBef>
              <a:spcAft>
                <a:spcPts val="0"/>
              </a:spcAft>
              <a:buNone/>
            </a:pPr>
            <a:r>
              <a:rPr lang="en-US" sz="1800" b="0" i="0" u="none" strike="noStrike" cap="none">
                <a:solidFill>
                  <a:srgbClr val="000000"/>
                </a:solidFill>
                <a:latin typeface="Lufga" panose="00000500000000000000" pitchFamily="2" charset="0"/>
                <a:ea typeface="Arial"/>
                <a:cs typeface="Arial"/>
                <a:sym typeface="Arial"/>
              </a:rPr>
              <a:t>ORGANISATION</a:t>
            </a:r>
            <a:endParaRPr sz="1800" b="0" i="0" u="none" strike="noStrike" cap="none">
              <a:solidFill>
                <a:schemeClr val="dk1"/>
              </a:solidFill>
              <a:latin typeface="Lufga" panose="00000500000000000000" pitchFamily="2" charset="0"/>
              <a:ea typeface="Arial"/>
              <a:cs typeface="Arial"/>
              <a:sym typeface="Arial"/>
            </a:endParaRPr>
          </a:p>
        </p:txBody>
      </p:sp>
      <p:sp>
        <p:nvSpPr>
          <p:cNvPr id="40" name="Google Shape;112;p2">
            <a:extLst>
              <a:ext uri="{FF2B5EF4-FFF2-40B4-BE49-F238E27FC236}">
                <a16:creationId xmlns:a16="http://schemas.microsoft.com/office/drawing/2014/main" id="{D2A31DCE-D0D2-FE10-CC9A-B22228F039E7}"/>
              </a:ext>
            </a:extLst>
          </p:cNvPr>
          <p:cNvSpPr/>
          <p:nvPr/>
        </p:nvSpPr>
        <p:spPr>
          <a:xfrm>
            <a:off x="6554756" y="4663279"/>
            <a:ext cx="2057837" cy="505523"/>
          </a:xfrm>
          <a:prstGeom prst="rect">
            <a:avLst/>
          </a:prstGeom>
          <a:noFill/>
          <a:ln>
            <a:noFill/>
          </a:ln>
        </p:spPr>
        <p:txBody>
          <a:bodyPr spcFirstLastPara="1" wrap="square" lIns="0" tIns="0" rIns="0" bIns="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Lufga" panose="00000500000000000000" pitchFamily="2" charset="0"/>
                <a:ea typeface="Arial"/>
                <a:cs typeface="Arial"/>
                <a:sym typeface="Arial"/>
              </a:rPr>
              <a:t>2000</a:t>
            </a:r>
            <a:endParaRPr>
              <a:latin typeface="Lufga" panose="00000500000000000000" pitchFamily="2" charset="0"/>
            </a:endParaRPr>
          </a:p>
          <a:p>
            <a:pPr marL="0" marR="0" lvl="0" indent="0" algn="ctr" rtl="0">
              <a:lnSpc>
                <a:spcPct val="90000"/>
              </a:lnSpc>
              <a:spcBef>
                <a:spcPts val="0"/>
              </a:spcBef>
              <a:spcAft>
                <a:spcPts val="0"/>
              </a:spcAft>
              <a:buNone/>
            </a:pPr>
            <a:r>
              <a:rPr lang="en-US" sz="1800" b="0" i="0" u="none" strike="noStrike" cap="none">
                <a:solidFill>
                  <a:srgbClr val="000000"/>
                </a:solidFill>
                <a:latin typeface="Lufga" panose="00000500000000000000" pitchFamily="2" charset="0"/>
                <a:ea typeface="Arial"/>
                <a:cs typeface="Arial"/>
                <a:sym typeface="Arial"/>
              </a:rPr>
              <a:t>AWARDED BY UN</a:t>
            </a:r>
            <a:endParaRPr sz="1800" b="0" i="0" u="none" strike="noStrike" cap="none">
              <a:solidFill>
                <a:schemeClr val="dk1"/>
              </a:solidFill>
              <a:latin typeface="Lufga" panose="00000500000000000000" pitchFamily="2" charset="0"/>
              <a:ea typeface="Arial"/>
              <a:cs typeface="Arial"/>
              <a:sym typeface="Arial"/>
            </a:endParaRPr>
          </a:p>
        </p:txBody>
      </p:sp>
      <p:sp>
        <p:nvSpPr>
          <p:cNvPr id="41" name="Google Shape;113;p2">
            <a:extLst>
              <a:ext uri="{FF2B5EF4-FFF2-40B4-BE49-F238E27FC236}">
                <a16:creationId xmlns:a16="http://schemas.microsoft.com/office/drawing/2014/main" id="{D1E0E3D7-C3D2-2420-BB8F-0142D8C432C2}"/>
              </a:ext>
            </a:extLst>
          </p:cNvPr>
          <p:cNvSpPr/>
          <p:nvPr/>
        </p:nvSpPr>
        <p:spPr>
          <a:xfrm>
            <a:off x="9501397" y="4663279"/>
            <a:ext cx="2025651" cy="505523"/>
          </a:xfrm>
          <a:prstGeom prst="rect">
            <a:avLst/>
          </a:prstGeom>
          <a:noFill/>
          <a:ln>
            <a:noFill/>
          </a:ln>
        </p:spPr>
        <p:txBody>
          <a:bodyPr spcFirstLastPara="1" wrap="square" lIns="0" tIns="0" rIns="0" bIns="0" anchor="ctr" anchorCtr="0">
            <a:spAutoFit/>
          </a:bodyPr>
          <a:lstStyle/>
          <a:p>
            <a:pPr marL="0" marR="0" lvl="0" indent="0" algn="ctr" rtl="0">
              <a:lnSpc>
                <a:spcPct val="90000"/>
              </a:lnSpc>
              <a:spcBef>
                <a:spcPts val="0"/>
              </a:spcBef>
              <a:spcAft>
                <a:spcPts val="0"/>
              </a:spcAft>
              <a:buNone/>
            </a:pPr>
            <a:r>
              <a:rPr lang="en-US" sz="1800" b="1" i="0" u="none" strike="noStrike" cap="none">
                <a:solidFill>
                  <a:srgbClr val="000000"/>
                </a:solidFill>
                <a:latin typeface="Lufga" panose="00000500000000000000" pitchFamily="2" charset="0"/>
                <a:ea typeface="Arial"/>
                <a:cs typeface="Arial"/>
                <a:sym typeface="Arial"/>
              </a:rPr>
              <a:t>2022</a:t>
            </a:r>
            <a:endParaRPr>
              <a:latin typeface="Lufga" panose="00000500000000000000" pitchFamily="2" charset="0"/>
            </a:endParaRPr>
          </a:p>
          <a:p>
            <a:pPr marL="0" marR="0" lvl="0" indent="0" algn="ctr" rtl="0">
              <a:lnSpc>
                <a:spcPct val="90000"/>
              </a:lnSpc>
              <a:spcBef>
                <a:spcPts val="0"/>
              </a:spcBef>
              <a:spcAft>
                <a:spcPts val="0"/>
              </a:spcAft>
              <a:buNone/>
            </a:pPr>
            <a:r>
              <a:rPr lang="en-US" sz="1800" b="0" i="0" u="none" strike="noStrike" cap="none">
                <a:solidFill>
                  <a:srgbClr val="000000"/>
                </a:solidFill>
                <a:latin typeface="Lufga" panose="00000500000000000000" pitchFamily="2" charset="0"/>
                <a:ea typeface="Arial"/>
                <a:cs typeface="Arial"/>
                <a:sym typeface="Arial"/>
              </a:rPr>
              <a:t>GOLDEN JUBILEE</a:t>
            </a:r>
            <a:endParaRPr sz="1800" b="0" i="0" u="none" strike="noStrike" cap="none">
              <a:solidFill>
                <a:schemeClr val="dk1"/>
              </a:solidFill>
              <a:latin typeface="Lufga" panose="00000500000000000000" pitchFamily="2" charset="0"/>
              <a:ea typeface="Arial"/>
              <a:cs typeface="Arial"/>
              <a:sym typeface="Arial"/>
            </a:endParaRPr>
          </a:p>
        </p:txBody>
      </p:sp>
      <p:cxnSp>
        <p:nvCxnSpPr>
          <p:cNvPr id="42" name="Google Shape;114;p2">
            <a:extLst>
              <a:ext uri="{FF2B5EF4-FFF2-40B4-BE49-F238E27FC236}">
                <a16:creationId xmlns:a16="http://schemas.microsoft.com/office/drawing/2014/main" id="{5614E0D8-EAE7-0747-75B1-269EBFE89E72}"/>
              </a:ext>
            </a:extLst>
          </p:cNvPr>
          <p:cNvCxnSpPr/>
          <p:nvPr/>
        </p:nvCxnSpPr>
        <p:spPr>
          <a:xfrm rot="10800000">
            <a:off x="1644211" y="3592521"/>
            <a:ext cx="8796964" cy="0"/>
          </a:xfrm>
          <a:prstGeom prst="straightConnector1">
            <a:avLst/>
          </a:prstGeom>
          <a:noFill/>
          <a:ln w="38100" cap="flat" cmpd="sng">
            <a:solidFill>
              <a:srgbClr val="5D5D5D"/>
            </a:solidFill>
            <a:prstDash val="dashDot"/>
            <a:miter lim="400000"/>
            <a:headEnd type="none" w="sm" len="sm"/>
            <a:tailEnd type="none" w="sm" len="sm"/>
          </a:ln>
        </p:spPr>
      </p:cxnSp>
      <p:cxnSp>
        <p:nvCxnSpPr>
          <p:cNvPr id="43" name="Google Shape;115;p2">
            <a:extLst>
              <a:ext uri="{FF2B5EF4-FFF2-40B4-BE49-F238E27FC236}">
                <a16:creationId xmlns:a16="http://schemas.microsoft.com/office/drawing/2014/main" id="{4ECDBA93-E23A-ECD0-6163-7B4803BCA09C}"/>
              </a:ext>
            </a:extLst>
          </p:cNvPr>
          <p:cNvCxnSpPr/>
          <p:nvPr/>
        </p:nvCxnSpPr>
        <p:spPr>
          <a:xfrm rot="10800000">
            <a:off x="10441175" y="3583950"/>
            <a:ext cx="0" cy="615294"/>
          </a:xfrm>
          <a:prstGeom prst="straightConnector1">
            <a:avLst/>
          </a:prstGeom>
          <a:noFill/>
          <a:ln w="38100" cap="flat" cmpd="sng">
            <a:solidFill>
              <a:srgbClr val="747F74"/>
            </a:solidFill>
            <a:prstDash val="dashDot"/>
            <a:miter lim="400000"/>
            <a:headEnd type="none" w="sm" len="sm"/>
            <a:tailEnd type="none" w="sm" len="sm"/>
          </a:ln>
        </p:spPr>
      </p:cxnSp>
      <p:cxnSp>
        <p:nvCxnSpPr>
          <p:cNvPr id="44" name="Google Shape;116;p2">
            <a:extLst>
              <a:ext uri="{FF2B5EF4-FFF2-40B4-BE49-F238E27FC236}">
                <a16:creationId xmlns:a16="http://schemas.microsoft.com/office/drawing/2014/main" id="{C12F8C3F-9707-E294-3C21-EEF74AFFB1B6}"/>
              </a:ext>
            </a:extLst>
          </p:cNvPr>
          <p:cNvCxnSpPr/>
          <p:nvPr/>
        </p:nvCxnSpPr>
        <p:spPr>
          <a:xfrm rot="10800000">
            <a:off x="7583675" y="3583950"/>
            <a:ext cx="0" cy="615294"/>
          </a:xfrm>
          <a:prstGeom prst="straightConnector1">
            <a:avLst/>
          </a:prstGeom>
          <a:noFill/>
          <a:ln w="38100" cap="flat" cmpd="sng">
            <a:solidFill>
              <a:srgbClr val="747F74"/>
            </a:solidFill>
            <a:prstDash val="dashDot"/>
            <a:miter lim="400000"/>
            <a:headEnd type="none" w="sm" len="sm"/>
            <a:tailEnd type="none" w="sm" len="sm"/>
          </a:ln>
        </p:spPr>
      </p:cxnSp>
      <p:cxnSp>
        <p:nvCxnSpPr>
          <p:cNvPr id="45" name="Google Shape;117;p2">
            <a:extLst>
              <a:ext uri="{FF2B5EF4-FFF2-40B4-BE49-F238E27FC236}">
                <a16:creationId xmlns:a16="http://schemas.microsoft.com/office/drawing/2014/main" id="{B246BEB2-0B24-9491-59A2-142590DEF92A}"/>
              </a:ext>
            </a:extLst>
          </p:cNvPr>
          <p:cNvCxnSpPr/>
          <p:nvPr/>
        </p:nvCxnSpPr>
        <p:spPr>
          <a:xfrm rot="10800000">
            <a:off x="4726175" y="3583950"/>
            <a:ext cx="0" cy="615294"/>
          </a:xfrm>
          <a:prstGeom prst="straightConnector1">
            <a:avLst/>
          </a:prstGeom>
          <a:noFill/>
          <a:ln w="38100" cap="flat" cmpd="sng">
            <a:solidFill>
              <a:srgbClr val="747F74"/>
            </a:solidFill>
            <a:prstDash val="dashDot"/>
            <a:miter lim="400000"/>
            <a:headEnd type="none" w="sm" len="sm"/>
            <a:tailEnd type="none" w="sm" len="sm"/>
          </a:ln>
        </p:spPr>
      </p:cxnSp>
      <p:cxnSp>
        <p:nvCxnSpPr>
          <p:cNvPr id="46" name="Google Shape;118;p2">
            <a:extLst>
              <a:ext uri="{FF2B5EF4-FFF2-40B4-BE49-F238E27FC236}">
                <a16:creationId xmlns:a16="http://schemas.microsoft.com/office/drawing/2014/main" id="{516C4A34-49C0-5BF7-72D4-7796DEDFA318}"/>
              </a:ext>
            </a:extLst>
          </p:cNvPr>
          <p:cNvCxnSpPr/>
          <p:nvPr/>
        </p:nvCxnSpPr>
        <p:spPr>
          <a:xfrm rot="10800000">
            <a:off x="1671826" y="3583950"/>
            <a:ext cx="0" cy="615294"/>
          </a:xfrm>
          <a:prstGeom prst="straightConnector1">
            <a:avLst/>
          </a:prstGeom>
          <a:noFill/>
          <a:ln w="38100" cap="flat" cmpd="sng">
            <a:solidFill>
              <a:srgbClr val="747F74"/>
            </a:solidFill>
            <a:prstDash val="dashDot"/>
            <a:miter lim="400000"/>
            <a:headEnd type="none" w="sm" len="sm"/>
            <a:tailEnd type="none" w="sm" len="sm"/>
          </a:ln>
        </p:spPr>
      </p:cxnSp>
      <p:sp>
        <p:nvSpPr>
          <p:cNvPr id="47" name="Google Shape;119;p2">
            <a:extLst>
              <a:ext uri="{FF2B5EF4-FFF2-40B4-BE49-F238E27FC236}">
                <a16:creationId xmlns:a16="http://schemas.microsoft.com/office/drawing/2014/main" id="{BF0FB6FA-89F7-E2E2-B2F0-577C95BCA603}"/>
              </a:ext>
            </a:extLst>
          </p:cNvPr>
          <p:cNvSpPr/>
          <p:nvPr/>
        </p:nvSpPr>
        <p:spPr>
          <a:xfrm>
            <a:off x="1593850" y="3511550"/>
            <a:ext cx="158750" cy="158750"/>
          </a:xfrm>
          <a:prstGeom prst="ellipse">
            <a:avLst/>
          </a:prstGeom>
          <a:solidFill>
            <a:srgbClr val="323C40"/>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48" name="Google Shape;120;p2">
            <a:extLst>
              <a:ext uri="{FF2B5EF4-FFF2-40B4-BE49-F238E27FC236}">
                <a16:creationId xmlns:a16="http://schemas.microsoft.com/office/drawing/2014/main" id="{2C06432B-AD57-8C03-DBFE-778E675CEFA1}"/>
              </a:ext>
            </a:extLst>
          </p:cNvPr>
          <p:cNvSpPr/>
          <p:nvPr/>
        </p:nvSpPr>
        <p:spPr>
          <a:xfrm>
            <a:off x="4648200" y="3511550"/>
            <a:ext cx="158750" cy="158750"/>
          </a:xfrm>
          <a:prstGeom prst="ellipse">
            <a:avLst/>
          </a:prstGeom>
          <a:solidFill>
            <a:srgbClr val="323C40"/>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49" name="Google Shape;121;p2">
            <a:extLst>
              <a:ext uri="{FF2B5EF4-FFF2-40B4-BE49-F238E27FC236}">
                <a16:creationId xmlns:a16="http://schemas.microsoft.com/office/drawing/2014/main" id="{D6BBFA81-8EF8-A84E-9EA3-86FF71B7890C}"/>
              </a:ext>
            </a:extLst>
          </p:cNvPr>
          <p:cNvSpPr/>
          <p:nvPr/>
        </p:nvSpPr>
        <p:spPr>
          <a:xfrm>
            <a:off x="7505700" y="3511550"/>
            <a:ext cx="158750" cy="158750"/>
          </a:xfrm>
          <a:prstGeom prst="ellipse">
            <a:avLst/>
          </a:prstGeom>
          <a:solidFill>
            <a:srgbClr val="323C40"/>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50" name="Google Shape;122;p2">
            <a:extLst>
              <a:ext uri="{FF2B5EF4-FFF2-40B4-BE49-F238E27FC236}">
                <a16:creationId xmlns:a16="http://schemas.microsoft.com/office/drawing/2014/main" id="{8EE0C20B-6BFF-03F4-EA25-B7B3673825E5}"/>
              </a:ext>
            </a:extLst>
          </p:cNvPr>
          <p:cNvSpPr/>
          <p:nvPr/>
        </p:nvSpPr>
        <p:spPr>
          <a:xfrm>
            <a:off x="10363200" y="3511550"/>
            <a:ext cx="158750" cy="158750"/>
          </a:xfrm>
          <a:prstGeom prst="ellipse">
            <a:avLst/>
          </a:prstGeom>
          <a:solidFill>
            <a:srgbClr val="323C40"/>
          </a:solidFill>
          <a:ln>
            <a:noFill/>
          </a:ln>
        </p:spPr>
        <p:txBody>
          <a:bodyPr spcFirstLastPara="1" wrap="square" lIns="25400" tIns="25400" rIns="25400" bIns="25400" anchor="ctr" anchorCtr="0">
            <a:noAutofit/>
          </a:bodyPr>
          <a:lstStyle/>
          <a:p>
            <a:pPr marL="0" marR="0" lvl="0" indent="0" algn="l" rtl="0">
              <a:spcBef>
                <a:spcPts val="0"/>
              </a:spcBef>
              <a:spcAft>
                <a:spcPts val="0"/>
              </a:spcAft>
              <a:buNone/>
            </a:pPr>
            <a:endParaRPr sz="2000" b="0" i="0" u="none" strike="noStrike" cap="none">
              <a:solidFill>
                <a:schemeClr val="dk1"/>
              </a:solidFill>
              <a:latin typeface="Lufga" panose="00000500000000000000" pitchFamily="2" charset="0"/>
              <a:ea typeface="Arial"/>
              <a:cs typeface="Arial"/>
              <a:sym typeface="Arial"/>
            </a:endParaRPr>
          </a:p>
        </p:txBody>
      </p:sp>
      <p:sp>
        <p:nvSpPr>
          <p:cNvPr id="51" name="Google Shape;123;p2">
            <a:extLst>
              <a:ext uri="{FF2B5EF4-FFF2-40B4-BE49-F238E27FC236}">
                <a16:creationId xmlns:a16="http://schemas.microsoft.com/office/drawing/2014/main" id="{7012C0B5-AE57-622B-4FB5-852C0E367B26}"/>
              </a:ext>
            </a:extLst>
          </p:cNvPr>
          <p:cNvSpPr/>
          <p:nvPr/>
        </p:nvSpPr>
        <p:spPr>
          <a:xfrm>
            <a:off x="533405" y="1897887"/>
            <a:ext cx="4503816" cy="1128514"/>
          </a:xfrm>
          <a:prstGeom prst="rect">
            <a:avLst/>
          </a:prstGeom>
          <a:noFill/>
          <a:ln>
            <a:noFill/>
          </a:ln>
        </p:spPr>
        <p:txBody>
          <a:bodyPr spcFirstLastPara="1" wrap="square" lIns="25400" tIns="25400" rIns="25400" bIns="25400" anchor="ctr" anchorCtr="0">
            <a:spAutoFit/>
          </a:bodyPr>
          <a:lstStyle/>
          <a:p>
            <a:pPr marL="0" marR="0" lvl="0" indent="0" algn="l" rtl="0">
              <a:spcBef>
                <a:spcPts val="0"/>
              </a:spcBef>
              <a:spcAft>
                <a:spcPts val="0"/>
              </a:spcAft>
              <a:buNone/>
            </a:pPr>
            <a:r>
              <a:rPr lang="en-US" sz="1400" b="0" i="0" u="none" strike="noStrike" cap="none">
                <a:solidFill>
                  <a:srgbClr val="000000"/>
                </a:solidFill>
                <a:latin typeface="Lufga" panose="00000500000000000000" pitchFamily="2" charset="0"/>
                <a:ea typeface="Arial"/>
                <a:cs typeface="Arial"/>
                <a:sym typeface="Arial"/>
              </a:rPr>
              <a:t>The All-Africa Students Union (AASU) is the umbrella organisation for all African students from the basic level to higher learning institutions and a very dominant force on the African Continent and beyond.</a:t>
            </a:r>
            <a:endParaRPr sz="1400">
              <a:solidFill>
                <a:srgbClr val="000000"/>
              </a:solidFill>
              <a:latin typeface="Lufga" panose="00000500000000000000" pitchFamily="2" charset="0"/>
              <a:ea typeface="Arial"/>
              <a:cs typeface="Arial"/>
              <a:sym typeface="Arial"/>
            </a:endParaRPr>
          </a:p>
        </p:txBody>
      </p:sp>
      <p:sp>
        <p:nvSpPr>
          <p:cNvPr id="52" name="Google Shape;124;p2">
            <a:extLst>
              <a:ext uri="{FF2B5EF4-FFF2-40B4-BE49-F238E27FC236}">
                <a16:creationId xmlns:a16="http://schemas.microsoft.com/office/drawing/2014/main" id="{43B16845-C386-886F-0A33-147D63ADABAA}"/>
              </a:ext>
            </a:extLst>
          </p:cNvPr>
          <p:cNvSpPr txBox="1"/>
          <p:nvPr/>
        </p:nvSpPr>
        <p:spPr>
          <a:xfrm>
            <a:off x="5589645" y="1874795"/>
            <a:ext cx="499496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0000"/>
                </a:solidFill>
                <a:latin typeface="Lufga" panose="00000500000000000000" pitchFamily="2" charset="0"/>
                <a:ea typeface="Arial"/>
                <a:cs typeface="Arial"/>
                <a:sym typeface="Arial"/>
              </a:rPr>
              <a:t>85+</a:t>
            </a:r>
            <a:r>
              <a:rPr lang="en-US" sz="1600" b="1">
                <a:solidFill>
                  <a:srgbClr val="000000"/>
                </a:solidFill>
                <a:latin typeface="Lufga" panose="00000500000000000000" pitchFamily="2" charset="0"/>
                <a:ea typeface="Arial"/>
                <a:cs typeface="Arial"/>
                <a:sym typeface="Arial"/>
              </a:rPr>
              <a:t> </a:t>
            </a:r>
            <a:r>
              <a:rPr lang="en-US" sz="1600">
                <a:solidFill>
                  <a:srgbClr val="000000"/>
                </a:solidFill>
                <a:latin typeface="Lufga" panose="00000500000000000000" pitchFamily="2" charset="0"/>
                <a:ea typeface="Arial"/>
                <a:cs typeface="Arial"/>
                <a:sym typeface="Arial"/>
              </a:rPr>
              <a:t>Member Unions across the Continent</a:t>
            </a:r>
            <a:endParaRPr sz="1600">
              <a:solidFill>
                <a:srgbClr val="000000"/>
              </a:solidFill>
              <a:latin typeface="Lufga" panose="00000500000000000000" pitchFamily="2" charset="0"/>
              <a:ea typeface="Arial"/>
              <a:cs typeface="Arial"/>
              <a:sym typeface="Arial"/>
            </a:endParaRPr>
          </a:p>
        </p:txBody>
      </p:sp>
      <p:pic>
        <p:nvPicPr>
          <p:cNvPr id="53" name="Google Shape;125;p2" descr="Africa">
            <a:extLst>
              <a:ext uri="{FF2B5EF4-FFF2-40B4-BE49-F238E27FC236}">
                <a16:creationId xmlns:a16="http://schemas.microsoft.com/office/drawing/2014/main" id="{4EDDBF44-8383-3B17-5C42-0A94795ED427}"/>
              </a:ext>
            </a:extLst>
          </p:cNvPr>
          <p:cNvPicPr preferRelativeResize="0"/>
          <p:nvPr/>
        </p:nvPicPr>
        <p:blipFill rotWithShape="1">
          <a:blip r:embed="rId3">
            <a:alphaModFix/>
          </a:blip>
          <a:srcRect/>
          <a:stretch/>
        </p:blipFill>
        <p:spPr>
          <a:xfrm>
            <a:off x="10132097" y="1209758"/>
            <a:ext cx="2049471" cy="2049471"/>
          </a:xfrm>
          <a:prstGeom prst="rect">
            <a:avLst/>
          </a:prstGeom>
          <a:noFill/>
          <a:ln>
            <a:noFill/>
          </a:ln>
        </p:spPr>
      </p:pic>
      <p:sp>
        <p:nvSpPr>
          <p:cNvPr id="54" name="Google Shape;126;p2">
            <a:extLst>
              <a:ext uri="{FF2B5EF4-FFF2-40B4-BE49-F238E27FC236}">
                <a16:creationId xmlns:a16="http://schemas.microsoft.com/office/drawing/2014/main" id="{A93F362D-F2B3-3A7C-1824-C275AA44209A}"/>
              </a:ext>
            </a:extLst>
          </p:cNvPr>
          <p:cNvSpPr txBox="1"/>
          <p:nvPr/>
        </p:nvSpPr>
        <p:spPr>
          <a:xfrm>
            <a:off x="5411330" y="2471034"/>
            <a:ext cx="525092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000000"/>
                </a:solidFill>
                <a:latin typeface="Lufga" panose="00000500000000000000" pitchFamily="2" charset="0"/>
                <a:ea typeface="Arial"/>
                <a:cs typeface="Arial"/>
                <a:sym typeface="Arial"/>
              </a:rPr>
              <a:t>Over </a:t>
            </a:r>
            <a:r>
              <a:rPr lang="en-US" sz="2800" b="1">
                <a:solidFill>
                  <a:srgbClr val="FF0000"/>
                </a:solidFill>
                <a:latin typeface="Lufga" panose="00000500000000000000" pitchFamily="2" charset="0"/>
                <a:ea typeface="Arial"/>
                <a:cs typeface="Arial"/>
                <a:sym typeface="Arial"/>
              </a:rPr>
              <a:t>300</a:t>
            </a:r>
            <a:r>
              <a:rPr lang="en-US" sz="1400">
                <a:solidFill>
                  <a:srgbClr val="000000"/>
                </a:solidFill>
                <a:latin typeface="Lufga" panose="00000500000000000000" pitchFamily="2" charset="0"/>
                <a:ea typeface="Arial"/>
                <a:cs typeface="Arial"/>
                <a:sym typeface="Arial"/>
              </a:rPr>
              <a:t> million students in Africa and the diaspora</a:t>
            </a:r>
            <a:endParaRPr>
              <a:latin typeface="Lufga" panose="00000500000000000000" pitchFamily="2" charset="0"/>
            </a:endParaRPr>
          </a:p>
        </p:txBody>
      </p:sp>
      <p:sp>
        <p:nvSpPr>
          <p:cNvPr id="55" name="Google Shape;127;p2">
            <a:extLst>
              <a:ext uri="{FF2B5EF4-FFF2-40B4-BE49-F238E27FC236}">
                <a16:creationId xmlns:a16="http://schemas.microsoft.com/office/drawing/2014/main" id="{5C1C0315-D04C-E723-199B-017E2052A729}"/>
              </a:ext>
            </a:extLst>
          </p:cNvPr>
          <p:cNvSpPr/>
          <p:nvPr/>
        </p:nvSpPr>
        <p:spPr>
          <a:xfrm>
            <a:off x="2831341" y="4804953"/>
            <a:ext cx="668554" cy="978218"/>
          </a:xfrm>
          <a:prstGeom prst="rightArrow">
            <a:avLst>
              <a:gd name="adj1" fmla="val 50000"/>
              <a:gd name="adj2" fmla="val 50000"/>
            </a:avLst>
          </a:prstGeom>
          <a:solidFill>
            <a:srgbClr val="7F7F7F"/>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200"/>
              <a:buFont typeface="Helvetica Neue"/>
              <a:buNone/>
            </a:pPr>
            <a:endParaRPr sz="3200" b="0" i="0" u="none" strike="noStrike" cap="none">
              <a:solidFill>
                <a:srgbClr val="FFFFFF"/>
              </a:solidFill>
              <a:latin typeface="Lufga" panose="00000500000000000000" pitchFamily="2" charset="0"/>
              <a:ea typeface="Arial"/>
              <a:cs typeface="Arial"/>
              <a:sym typeface="Arial"/>
            </a:endParaRPr>
          </a:p>
        </p:txBody>
      </p:sp>
      <p:sp>
        <p:nvSpPr>
          <p:cNvPr id="56" name="Google Shape;128;p2">
            <a:extLst>
              <a:ext uri="{FF2B5EF4-FFF2-40B4-BE49-F238E27FC236}">
                <a16:creationId xmlns:a16="http://schemas.microsoft.com/office/drawing/2014/main" id="{D306E5FD-82E4-1DEE-EF91-6681828748A5}"/>
              </a:ext>
            </a:extLst>
          </p:cNvPr>
          <p:cNvSpPr/>
          <p:nvPr/>
        </p:nvSpPr>
        <p:spPr>
          <a:xfrm>
            <a:off x="8746502" y="4804953"/>
            <a:ext cx="668554" cy="978218"/>
          </a:xfrm>
          <a:prstGeom prst="rightArrow">
            <a:avLst>
              <a:gd name="adj1" fmla="val 50000"/>
              <a:gd name="adj2" fmla="val 50000"/>
            </a:avLst>
          </a:prstGeom>
          <a:solidFill>
            <a:srgbClr val="7F7F7F"/>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200"/>
              <a:buFont typeface="Helvetica Neue"/>
              <a:buNone/>
            </a:pPr>
            <a:endParaRPr sz="3200" b="0" i="0" u="none" strike="noStrike" cap="none">
              <a:solidFill>
                <a:srgbClr val="FFFFFF"/>
              </a:solidFill>
              <a:latin typeface="Lufga" panose="00000500000000000000" pitchFamily="2" charset="0"/>
              <a:ea typeface="Arial"/>
              <a:cs typeface="Arial"/>
              <a:sym typeface="Arial"/>
            </a:endParaRPr>
          </a:p>
        </p:txBody>
      </p:sp>
      <p:sp>
        <p:nvSpPr>
          <p:cNvPr id="57" name="Google Shape;129;p2">
            <a:extLst>
              <a:ext uri="{FF2B5EF4-FFF2-40B4-BE49-F238E27FC236}">
                <a16:creationId xmlns:a16="http://schemas.microsoft.com/office/drawing/2014/main" id="{F69B2605-65A0-5D5B-E9A8-180A931F2401}"/>
              </a:ext>
            </a:extLst>
          </p:cNvPr>
          <p:cNvSpPr/>
          <p:nvPr/>
        </p:nvSpPr>
        <p:spPr>
          <a:xfrm>
            <a:off x="5818897" y="4804953"/>
            <a:ext cx="668554" cy="978218"/>
          </a:xfrm>
          <a:prstGeom prst="rightArrow">
            <a:avLst>
              <a:gd name="adj1" fmla="val 50000"/>
              <a:gd name="adj2" fmla="val 50000"/>
            </a:avLst>
          </a:prstGeom>
          <a:solidFill>
            <a:srgbClr val="7F7F7F"/>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200"/>
              <a:buFont typeface="Helvetica Neue"/>
              <a:buNone/>
            </a:pPr>
            <a:endParaRPr sz="3200" b="0" i="0" u="none" strike="noStrike" cap="none">
              <a:solidFill>
                <a:srgbClr val="FFFFFF"/>
              </a:solidFill>
              <a:latin typeface="Lufga" panose="00000500000000000000" pitchFamily="2" charset="0"/>
              <a:ea typeface="Arial"/>
              <a:cs typeface="Arial"/>
              <a:sym typeface="Arial"/>
            </a:endParaRPr>
          </a:p>
        </p:txBody>
      </p:sp>
      <p:pic>
        <p:nvPicPr>
          <p:cNvPr id="58" name="Google Shape;130;p2">
            <a:extLst>
              <a:ext uri="{FF2B5EF4-FFF2-40B4-BE49-F238E27FC236}">
                <a16:creationId xmlns:a16="http://schemas.microsoft.com/office/drawing/2014/main" id="{B302693A-C848-1280-B4F7-CB83EE435181}"/>
              </a:ext>
            </a:extLst>
          </p:cNvPr>
          <p:cNvPicPr preferRelativeResize="0"/>
          <p:nvPr/>
        </p:nvPicPr>
        <p:blipFill rotWithShape="1">
          <a:blip r:embed="rId4">
            <a:alphaModFix/>
          </a:blip>
          <a:srcRect r="80332"/>
          <a:stretch/>
        </p:blipFill>
        <p:spPr>
          <a:xfrm>
            <a:off x="11595033" y="118024"/>
            <a:ext cx="418075" cy="525764"/>
          </a:xfrm>
          <a:prstGeom prst="rect">
            <a:avLst/>
          </a:prstGeom>
          <a:noFill/>
          <a:ln>
            <a:noFill/>
          </a:ln>
        </p:spPr>
      </p:pic>
      <p:pic>
        <p:nvPicPr>
          <p:cNvPr id="59" name="Google Shape;131;p2">
            <a:extLst>
              <a:ext uri="{FF2B5EF4-FFF2-40B4-BE49-F238E27FC236}">
                <a16:creationId xmlns:a16="http://schemas.microsoft.com/office/drawing/2014/main" id="{43178C79-2734-024C-E7AA-916364091CDB}"/>
              </a:ext>
            </a:extLst>
          </p:cNvPr>
          <p:cNvPicPr preferRelativeResize="0"/>
          <p:nvPr/>
        </p:nvPicPr>
        <p:blipFill rotWithShape="1">
          <a:blip r:embed="rId5">
            <a:alphaModFix/>
          </a:blip>
          <a:srcRect/>
          <a:stretch/>
        </p:blipFill>
        <p:spPr>
          <a:xfrm>
            <a:off x="-161546" y="-213743"/>
            <a:ext cx="1770892" cy="1322835"/>
          </a:xfrm>
          <a:prstGeom prst="rect">
            <a:avLst/>
          </a:prstGeom>
          <a:noFill/>
          <a:ln>
            <a:noFill/>
          </a:ln>
        </p:spPr>
      </p:pic>
      <p:pic>
        <p:nvPicPr>
          <p:cNvPr id="60" name="Google Shape;132;p2">
            <a:extLst>
              <a:ext uri="{FF2B5EF4-FFF2-40B4-BE49-F238E27FC236}">
                <a16:creationId xmlns:a16="http://schemas.microsoft.com/office/drawing/2014/main" id="{5D461366-12F5-0C00-EAB2-F9D743E92006}"/>
              </a:ext>
            </a:extLst>
          </p:cNvPr>
          <p:cNvPicPr preferRelativeResize="0"/>
          <p:nvPr/>
        </p:nvPicPr>
        <p:blipFill rotWithShape="1">
          <a:blip r:embed="rId6">
            <a:alphaModFix/>
          </a:blip>
          <a:srcRect/>
          <a:stretch/>
        </p:blipFill>
        <p:spPr>
          <a:xfrm>
            <a:off x="10506454" y="5748907"/>
            <a:ext cx="1770892" cy="13228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p:tgtEl>
                                          <p:spTgt spid="3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p:tgtEl>
                                          <p:spTgt spid="35"/>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p:tgtEl>
                                          <p:spTgt spid="36"/>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p:tgtEl>
                                          <p:spTgt spid="40"/>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p:tgtEl>
                                          <p:spTgt spid="41"/>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p:tgtEl>
                                          <p:spTgt spid="42"/>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p:tgtEl>
                                          <p:spTgt spid="43"/>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p:tgtEl>
                                          <p:spTgt spid="44"/>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p:tgtEl>
                                          <p:spTgt spid="45"/>
                                        </p:tgtEl>
                                        <p:attrNameLst>
                                          <p:attrName>ppt_y</p:attrName>
                                        </p:attrNameLst>
                                      </p:cBhvr>
                                      <p:tavLst>
                                        <p:tav tm="0">
                                          <p:val>
                                            <p:strVal val="#ppt_y+1"/>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p:tgtEl>
                                          <p:spTgt spid="46"/>
                                        </p:tgtEl>
                                        <p:attrNameLst>
                                          <p:attrName>ppt_y</p:attrName>
                                        </p:attrNameLst>
                                      </p:cBhvr>
                                      <p:tavLst>
                                        <p:tav tm="0">
                                          <p:val>
                                            <p:strVal val="#ppt_y+1"/>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p:tgtEl>
                                          <p:spTgt spid="47"/>
                                        </p:tgtEl>
                                        <p:attrNameLst>
                                          <p:attrName>ppt_y</p:attrName>
                                        </p:attrNameLst>
                                      </p:cBhvr>
                                      <p:tavLst>
                                        <p:tav tm="0">
                                          <p:val>
                                            <p:strVal val="#ppt_y+1"/>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p:tgtEl>
                                          <p:spTgt spid="48"/>
                                        </p:tgtEl>
                                        <p:attrNameLst>
                                          <p:attrName>ppt_y</p:attrName>
                                        </p:attrNameLst>
                                      </p:cBhvr>
                                      <p:tavLst>
                                        <p:tav tm="0">
                                          <p:val>
                                            <p:strVal val="#ppt_y+1"/>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500"/>
                                        <p:tgtEl>
                                          <p:spTgt spid="49"/>
                                        </p:tgtEl>
                                        <p:attrNameLst>
                                          <p:attrName>ppt_y</p:attrName>
                                        </p:attrNameLst>
                                      </p:cBhvr>
                                      <p:tavLst>
                                        <p:tav tm="0">
                                          <p:val>
                                            <p:strVal val="#ppt_y+1"/>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500"/>
                                        <p:tgtEl>
                                          <p:spTgt spid="50"/>
                                        </p:tgtEl>
                                        <p:attrNameLst>
                                          <p:attrName>ppt_y</p:attrName>
                                        </p:attrNameLst>
                                      </p:cBhvr>
                                      <p:tavLst>
                                        <p:tav tm="0">
                                          <p:val>
                                            <p:strVal val="#ppt_y+1"/>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6" name="Google Shape;137;p3">
            <a:extLst>
              <a:ext uri="{FF2B5EF4-FFF2-40B4-BE49-F238E27FC236}">
                <a16:creationId xmlns:a16="http://schemas.microsoft.com/office/drawing/2014/main" id="{804D4F7C-F5C3-0D59-D126-64637C4221CF}"/>
              </a:ext>
            </a:extLst>
          </p:cNvPr>
          <p:cNvSpPr/>
          <p:nvPr/>
        </p:nvSpPr>
        <p:spPr>
          <a:xfrm>
            <a:off x="-11956" y="3340100"/>
            <a:ext cx="12215912" cy="3520778"/>
          </a:xfrm>
          <a:prstGeom prst="rect">
            <a:avLst/>
          </a:prstGeom>
          <a:solidFill>
            <a:srgbClr val="F8C6C7"/>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27" name="Google Shape;138;p3">
            <a:extLst>
              <a:ext uri="{FF2B5EF4-FFF2-40B4-BE49-F238E27FC236}">
                <a16:creationId xmlns:a16="http://schemas.microsoft.com/office/drawing/2014/main" id="{36B8EC7F-B409-DC5D-2A84-FCBDCF021771}"/>
              </a:ext>
            </a:extLst>
          </p:cNvPr>
          <p:cNvSpPr/>
          <p:nvPr/>
        </p:nvSpPr>
        <p:spPr>
          <a:xfrm>
            <a:off x="129028" y="1707126"/>
            <a:ext cx="3640716" cy="1939764"/>
          </a:xfrm>
          <a:prstGeom prst="roundRect">
            <a:avLst>
              <a:gd name="adj" fmla="val 19294"/>
            </a:avLst>
          </a:prstGeom>
          <a:solidFill>
            <a:srgbClr val="FFFFFF"/>
          </a:solidFill>
          <a:ln>
            <a:noFill/>
          </a:ln>
          <a:effectLst>
            <a:outerShdw blurRad="279400" dist="76600" dir="5400000" rotWithShape="0">
              <a:srgbClr val="909DAD">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28" name="Google Shape;139;p3">
            <a:extLst>
              <a:ext uri="{FF2B5EF4-FFF2-40B4-BE49-F238E27FC236}">
                <a16:creationId xmlns:a16="http://schemas.microsoft.com/office/drawing/2014/main" id="{39842F46-8F6A-06CA-5F6D-32004EAF0795}"/>
              </a:ext>
            </a:extLst>
          </p:cNvPr>
          <p:cNvSpPr/>
          <p:nvPr/>
        </p:nvSpPr>
        <p:spPr>
          <a:xfrm>
            <a:off x="255938" y="1884466"/>
            <a:ext cx="456596" cy="518236"/>
          </a:xfrm>
          <a:custGeom>
            <a:avLst/>
            <a:gdLst/>
            <a:ahLst/>
            <a:cxnLst/>
            <a:rect l="l" t="t" r="r" b="b"/>
            <a:pathLst>
              <a:path w="21515" h="21596" extrusionOk="0">
                <a:moveTo>
                  <a:pt x="10754" y="0"/>
                </a:moveTo>
                <a:cubicBezTo>
                  <a:pt x="10575" y="1"/>
                  <a:pt x="10401" y="53"/>
                  <a:pt x="10258" y="149"/>
                </a:cubicBezTo>
                <a:cubicBezTo>
                  <a:pt x="8740" y="975"/>
                  <a:pt x="7029" y="1483"/>
                  <a:pt x="5254" y="1633"/>
                </a:cubicBezTo>
                <a:cubicBezTo>
                  <a:pt x="3795" y="1756"/>
                  <a:pt x="2323" y="1634"/>
                  <a:pt x="915" y="1273"/>
                </a:cubicBezTo>
                <a:cubicBezTo>
                  <a:pt x="686" y="1207"/>
                  <a:pt x="435" y="1251"/>
                  <a:pt x="250" y="1387"/>
                </a:cubicBezTo>
                <a:cubicBezTo>
                  <a:pt x="78" y="1513"/>
                  <a:pt x="-14" y="1705"/>
                  <a:pt x="1" y="1902"/>
                </a:cubicBezTo>
                <a:lnTo>
                  <a:pt x="1" y="9322"/>
                </a:lnTo>
                <a:cubicBezTo>
                  <a:pt x="39" y="11757"/>
                  <a:pt x="850" y="14132"/>
                  <a:pt x="2342" y="16178"/>
                </a:cubicBezTo>
                <a:cubicBezTo>
                  <a:pt x="4190" y="18712"/>
                  <a:pt x="6972" y="20602"/>
                  <a:pt x="10216" y="21529"/>
                </a:cubicBezTo>
                <a:cubicBezTo>
                  <a:pt x="10388" y="21576"/>
                  <a:pt x="10566" y="21599"/>
                  <a:pt x="10745" y="21596"/>
                </a:cubicBezTo>
                <a:cubicBezTo>
                  <a:pt x="10917" y="21593"/>
                  <a:pt x="11088" y="21567"/>
                  <a:pt x="11251" y="21518"/>
                </a:cubicBezTo>
                <a:cubicBezTo>
                  <a:pt x="14293" y="20690"/>
                  <a:pt x="16943" y="19002"/>
                  <a:pt x="18796" y="16714"/>
                </a:cubicBezTo>
                <a:cubicBezTo>
                  <a:pt x="20633" y="14445"/>
                  <a:pt x="21586" y="11709"/>
                  <a:pt x="21510" y="8919"/>
                </a:cubicBezTo>
                <a:lnTo>
                  <a:pt x="21510" y="1889"/>
                </a:lnTo>
                <a:cubicBezTo>
                  <a:pt x="21503" y="1670"/>
                  <a:pt x="21373" y="1469"/>
                  <a:pt x="21164" y="1353"/>
                </a:cubicBezTo>
                <a:cubicBezTo>
                  <a:pt x="20958" y="1238"/>
                  <a:pt x="20701" y="1221"/>
                  <a:pt x="20477" y="1306"/>
                </a:cubicBezTo>
                <a:cubicBezTo>
                  <a:pt x="19095" y="1627"/>
                  <a:pt x="17659" y="1728"/>
                  <a:pt x="16237" y="1602"/>
                </a:cubicBezTo>
                <a:cubicBezTo>
                  <a:pt x="14477" y="1447"/>
                  <a:pt x="12778" y="950"/>
                  <a:pt x="11259" y="149"/>
                </a:cubicBezTo>
                <a:cubicBezTo>
                  <a:pt x="11114" y="51"/>
                  <a:pt x="10936" y="-1"/>
                  <a:pt x="10754" y="0"/>
                </a:cubicBezTo>
                <a:close/>
                <a:moveTo>
                  <a:pt x="10765" y="5107"/>
                </a:moveTo>
                <a:cubicBezTo>
                  <a:pt x="11509" y="5107"/>
                  <a:pt x="12253" y="5358"/>
                  <a:pt x="12820" y="5860"/>
                </a:cubicBezTo>
                <a:cubicBezTo>
                  <a:pt x="13936" y="6846"/>
                  <a:pt x="13953" y="8433"/>
                  <a:pt x="12876" y="9441"/>
                </a:cubicBezTo>
                <a:cubicBezTo>
                  <a:pt x="13457" y="9661"/>
                  <a:pt x="13987" y="9978"/>
                  <a:pt x="14430" y="10382"/>
                </a:cubicBezTo>
                <a:cubicBezTo>
                  <a:pt x="15238" y="11119"/>
                  <a:pt x="15722" y="12089"/>
                  <a:pt x="15790" y="13114"/>
                </a:cubicBezTo>
                <a:lnTo>
                  <a:pt x="15790" y="14557"/>
                </a:lnTo>
                <a:cubicBezTo>
                  <a:pt x="15788" y="14731"/>
                  <a:pt x="15709" y="14897"/>
                  <a:pt x="15572" y="15022"/>
                </a:cubicBezTo>
                <a:cubicBezTo>
                  <a:pt x="15434" y="15146"/>
                  <a:pt x="15246" y="15219"/>
                  <a:pt x="15049" y="15225"/>
                </a:cubicBezTo>
                <a:lnTo>
                  <a:pt x="6490" y="15225"/>
                </a:lnTo>
                <a:cubicBezTo>
                  <a:pt x="6310" y="15231"/>
                  <a:pt x="6133" y="15180"/>
                  <a:pt x="5993" y="15081"/>
                </a:cubicBezTo>
                <a:cubicBezTo>
                  <a:pt x="5824" y="14960"/>
                  <a:pt x="5722" y="14781"/>
                  <a:pt x="5714" y="14589"/>
                </a:cubicBezTo>
                <a:lnTo>
                  <a:pt x="5714" y="13079"/>
                </a:lnTo>
                <a:cubicBezTo>
                  <a:pt x="5776" y="12189"/>
                  <a:pt x="6159" y="11340"/>
                  <a:pt x="6804" y="10655"/>
                </a:cubicBezTo>
                <a:cubicBezTo>
                  <a:pt x="7306" y="10122"/>
                  <a:pt x="7948" y="9714"/>
                  <a:pt x="8669" y="9456"/>
                </a:cubicBezTo>
                <a:cubicBezTo>
                  <a:pt x="7576" y="8449"/>
                  <a:pt x="7587" y="6851"/>
                  <a:pt x="8708" y="5860"/>
                </a:cubicBezTo>
                <a:cubicBezTo>
                  <a:pt x="9276" y="5358"/>
                  <a:pt x="10021" y="5107"/>
                  <a:pt x="10765" y="5107"/>
                </a:cubicBezTo>
                <a:close/>
                <a:moveTo>
                  <a:pt x="10765" y="6380"/>
                </a:moveTo>
                <a:cubicBezTo>
                  <a:pt x="10390" y="6380"/>
                  <a:pt x="10015" y="6507"/>
                  <a:pt x="9728" y="6760"/>
                </a:cubicBezTo>
                <a:cubicBezTo>
                  <a:pt x="9155" y="7267"/>
                  <a:pt x="9155" y="8088"/>
                  <a:pt x="9728" y="8595"/>
                </a:cubicBezTo>
                <a:cubicBezTo>
                  <a:pt x="10301" y="9101"/>
                  <a:pt x="11229" y="9101"/>
                  <a:pt x="11802" y="8595"/>
                </a:cubicBezTo>
                <a:cubicBezTo>
                  <a:pt x="12375" y="8088"/>
                  <a:pt x="12375" y="7267"/>
                  <a:pt x="11802" y="6760"/>
                </a:cubicBezTo>
                <a:cubicBezTo>
                  <a:pt x="11516" y="6507"/>
                  <a:pt x="11140" y="6380"/>
                  <a:pt x="10765" y="6380"/>
                </a:cubicBezTo>
                <a:close/>
                <a:moveTo>
                  <a:pt x="10695" y="10252"/>
                </a:moveTo>
                <a:cubicBezTo>
                  <a:pt x="8773" y="10281"/>
                  <a:pt x="7208" y="11626"/>
                  <a:pt x="7122" y="13324"/>
                </a:cubicBezTo>
                <a:lnTo>
                  <a:pt x="7122" y="13989"/>
                </a:lnTo>
                <a:lnTo>
                  <a:pt x="14394" y="13989"/>
                </a:lnTo>
                <a:lnTo>
                  <a:pt x="14394" y="13264"/>
                </a:lnTo>
                <a:cubicBezTo>
                  <a:pt x="14266" y="11548"/>
                  <a:pt x="12639" y="10222"/>
                  <a:pt x="10695" y="10252"/>
                </a:cubicBezTo>
                <a:close/>
              </a:path>
            </a:pathLst>
          </a:custGeom>
          <a:gradFill>
            <a:gsLst>
              <a:gs pos="0">
                <a:srgbClr val="74B7F9"/>
              </a:gs>
              <a:gs pos="100000">
                <a:schemeClr val="accent1"/>
              </a:gs>
            </a:gsLst>
            <a:lin ang="3117177" scaled="0"/>
          </a:gradFill>
          <a:ln>
            <a:noFill/>
          </a:ln>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29" name="Google Shape;140;p3">
            <a:extLst>
              <a:ext uri="{FF2B5EF4-FFF2-40B4-BE49-F238E27FC236}">
                <a16:creationId xmlns:a16="http://schemas.microsoft.com/office/drawing/2014/main" id="{14E371EE-8BAF-62BA-DC7F-6C219629F786}"/>
              </a:ext>
            </a:extLst>
          </p:cNvPr>
          <p:cNvSpPr txBox="1"/>
          <p:nvPr/>
        </p:nvSpPr>
        <p:spPr>
          <a:xfrm>
            <a:off x="342714" y="2482319"/>
            <a:ext cx="3496041" cy="897682"/>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100" b="0">
                <a:solidFill>
                  <a:srgbClr val="7C7D7C"/>
                </a:solidFill>
                <a:latin typeface="Lufga" panose="00000500000000000000" pitchFamily="2" charset="0"/>
                <a:sym typeface="Arial"/>
              </a:rPr>
              <a:t>The Union campaigns actively in defense of students’ rights, and the passage of policies on the need for the democratisation of education across the Continent, with emphasis on access, equity and equality.</a:t>
            </a:r>
            <a:endParaRPr sz="1100" b="0">
              <a:solidFill>
                <a:srgbClr val="7C7D7C"/>
              </a:solidFill>
              <a:latin typeface="Lufga" panose="00000500000000000000" pitchFamily="2" charset="0"/>
              <a:sym typeface="Arial"/>
            </a:endParaRPr>
          </a:p>
        </p:txBody>
      </p:sp>
      <p:sp>
        <p:nvSpPr>
          <p:cNvPr id="30" name="Google Shape;141;p3">
            <a:extLst>
              <a:ext uri="{FF2B5EF4-FFF2-40B4-BE49-F238E27FC236}">
                <a16:creationId xmlns:a16="http://schemas.microsoft.com/office/drawing/2014/main" id="{B4C3068D-2961-CCF0-D357-2E5290162997}"/>
              </a:ext>
            </a:extLst>
          </p:cNvPr>
          <p:cNvSpPr txBox="1"/>
          <p:nvPr/>
        </p:nvSpPr>
        <p:spPr>
          <a:xfrm>
            <a:off x="901223" y="2006367"/>
            <a:ext cx="3340260" cy="274434"/>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50" b="0">
                <a:solidFill>
                  <a:srgbClr val="595A58"/>
                </a:solidFill>
                <a:latin typeface="Lufga" panose="00000500000000000000" pitchFamily="2" charset="0"/>
                <a:sym typeface="Arial"/>
              </a:rPr>
              <a:t>ADVOCACY</a:t>
            </a:r>
            <a:endParaRPr sz="1450" b="0">
              <a:solidFill>
                <a:srgbClr val="595A58"/>
              </a:solidFill>
              <a:latin typeface="Lufga" panose="00000500000000000000" pitchFamily="2" charset="0"/>
              <a:sym typeface="Arial"/>
            </a:endParaRPr>
          </a:p>
        </p:txBody>
      </p:sp>
      <p:sp>
        <p:nvSpPr>
          <p:cNvPr id="31" name="Google Shape;142;p3">
            <a:extLst>
              <a:ext uri="{FF2B5EF4-FFF2-40B4-BE49-F238E27FC236}">
                <a16:creationId xmlns:a16="http://schemas.microsoft.com/office/drawing/2014/main" id="{83BD7BF4-2E8D-C085-8431-F83559070040}"/>
              </a:ext>
            </a:extLst>
          </p:cNvPr>
          <p:cNvSpPr/>
          <p:nvPr/>
        </p:nvSpPr>
        <p:spPr>
          <a:xfrm>
            <a:off x="3838755" y="1742693"/>
            <a:ext cx="4063499" cy="1939764"/>
          </a:xfrm>
          <a:prstGeom prst="roundRect">
            <a:avLst>
              <a:gd name="adj" fmla="val 19294"/>
            </a:avLst>
          </a:prstGeom>
          <a:solidFill>
            <a:srgbClr val="FFFFFF"/>
          </a:solidFill>
          <a:ln>
            <a:noFill/>
          </a:ln>
          <a:effectLst>
            <a:outerShdw blurRad="279400" dist="76600" dir="5400000" rotWithShape="0">
              <a:srgbClr val="909DAD">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32" name="Google Shape;143;p3">
            <a:extLst>
              <a:ext uri="{FF2B5EF4-FFF2-40B4-BE49-F238E27FC236}">
                <a16:creationId xmlns:a16="http://schemas.microsoft.com/office/drawing/2014/main" id="{7A52E352-B329-2135-CC7E-8B5E8D8E9498}"/>
              </a:ext>
            </a:extLst>
          </p:cNvPr>
          <p:cNvSpPr txBox="1"/>
          <p:nvPr/>
        </p:nvSpPr>
        <p:spPr>
          <a:xfrm>
            <a:off x="4218961" y="2512305"/>
            <a:ext cx="3683293" cy="1066959"/>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100" b="0">
                <a:solidFill>
                  <a:srgbClr val="7C7D7C"/>
                </a:solidFill>
                <a:latin typeface="Lufga" panose="00000500000000000000" pitchFamily="2" charset="0"/>
                <a:sym typeface="Arial"/>
              </a:rPr>
              <a:t>The Union facilitates education and training to build the capacities of students through conferences, seminars, training programs and educational materials to enhance the potential of graduates to access decent jobs, develop their leadership skills and significantly improve their skill sets.</a:t>
            </a:r>
            <a:endParaRPr sz="1100" b="0">
              <a:solidFill>
                <a:srgbClr val="7C7D7C"/>
              </a:solidFill>
              <a:latin typeface="Lufga" panose="00000500000000000000" pitchFamily="2" charset="0"/>
              <a:sym typeface="Arial"/>
            </a:endParaRPr>
          </a:p>
        </p:txBody>
      </p:sp>
      <p:sp>
        <p:nvSpPr>
          <p:cNvPr id="33" name="Google Shape;144;p3">
            <a:extLst>
              <a:ext uri="{FF2B5EF4-FFF2-40B4-BE49-F238E27FC236}">
                <a16:creationId xmlns:a16="http://schemas.microsoft.com/office/drawing/2014/main" id="{FE4CA351-D09A-6101-3428-91047893DF61}"/>
              </a:ext>
            </a:extLst>
          </p:cNvPr>
          <p:cNvSpPr txBox="1"/>
          <p:nvPr/>
        </p:nvSpPr>
        <p:spPr>
          <a:xfrm>
            <a:off x="4808613" y="2112309"/>
            <a:ext cx="3340259" cy="274434"/>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50" b="0">
                <a:solidFill>
                  <a:srgbClr val="595A58"/>
                </a:solidFill>
                <a:latin typeface="Lufga" panose="00000500000000000000" pitchFamily="2" charset="0"/>
                <a:sym typeface="Arial"/>
              </a:rPr>
              <a:t>CAPACITY DEVELOPMENT</a:t>
            </a:r>
            <a:endParaRPr sz="1450" b="0">
              <a:solidFill>
                <a:srgbClr val="595A58"/>
              </a:solidFill>
              <a:latin typeface="Lufga" panose="00000500000000000000" pitchFamily="2" charset="0"/>
              <a:sym typeface="Arial"/>
            </a:endParaRPr>
          </a:p>
        </p:txBody>
      </p:sp>
      <p:sp>
        <p:nvSpPr>
          <p:cNvPr id="34" name="Google Shape;145;p3">
            <a:extLst>
              <a:ext uri="{FF2B5EF4-FFF2-40B4-BE49-F238E27FC236}">
                <a16:creationId xmlns:a16="http://schemas.microsoft.com/office/drawing/2014/main" id="{691732BC-DFEF-7C74-58E6-4002A66A2ED4}"/>
              </a:ext>
            </a:extLst>
          </p:cNvPr>
          <p:cNvSpPr/>
          <p:nvPr/>
        </p:nvSpPr>
        <p:spPr>
          <a:xfrm>
            <a:off x="110086" y="3971928"/>
            <a:ext cx="3622391" cy="2082852"/>
          </a:xfrm>
          <a:prstGeom prst="roundRect">
            <a:avLst>
              <a:gd name="adj" fmla="val 19294"/>
            </a:avLst>
          </a:prstGeom>
          <a:solidFill>
            <a:srgbClr val="FFFFFF"/>
          </a:solidFill>
          <a:ln>
            <a:noFill/>
          </a:ln>
          <a:effectLst>
            <a:outerShdw blurRad="279400" dist="76600" dir="5400000" rotWithShape="0">
              <a:srgbClr val="909DAD">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35" name="Google Shape;146;p3">
            <a:extLst>
              <a:ext uri="{FF2B5EF4-FFF2-40B4-BE49-F238E27FC236}">
                <a16:creationId xmlns:a16="http://schemas.microsoft.com/office/drawing/2014/main" id="{B3C662B1-0478-710F-12A2-2F4CE136E169}"/>
              </a:ext>
            </a:extLst>
          </p:cNvPr>
          <p:cNvSpPr txBox="1"/>
          <p:nvPr/>
        </p:nvSpPr>
        <p:spPr>
          <a:xfrm>
            <a:off x="450745" y="4879235"/>
            <a:ext cx="2948846" cy="728405"/>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100" b="0">
                <a:solidFill>
                  <a:srgbClr val="7C7D7C"/>
                </a:solidFill>
                <a:latin typeface="Lufga" panose="00000500000000000000" pitchFamily="2" charset="0"/>
                <a:sym typeface="Arial"/>
              </a:rPr>
              <a:t>The Union creates the platform and environment for networking amongst members aimed at building closer relations for healthy partnerships.</a:t>
            </a:r>
            <a:endParaRPr sz="1100" b="0">
              <a:solidFill>
                <a:srgbClr val="7C7D7C"/>
              </a:solidFill>
              <a:latin typeface="Lufga" panose="00000500000000000000" pitchFamily="2" charset="0"/>
              <a:sym typeface="Arial"/>
            </a:endParaRPr>
          </a:p>
        </p:txBody>
      </p:sp>
      <p:sp>
        <p:nvSpPr>
          <p:cNvPr id="36" name="Google Shape;147;p3">
            <a:extLst>
              <a:ext uri="{FF2B5EF4-FFF2-40B4-BE49-F238E27FC236}">
                <a16:creationId xmlns:a16="http://schemas.microsoft.com/office/drawing/2014/main" id="{96BC5959-41D9-0580-FC2A-1F9197444349}"/>
              </a:ext>
            </a:extLst>
          </p:cNvPr>
          <p:cNvSpPr txBox="1"/>
          <p:nvPr/>
        </p:nvSpPr>
        <p:spPr>
          <a:xfrm>
            <a:off x="716728" y="4397041"/>
            <a:ext cx="2370553" cy="274434"/>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50" b="0">
                <a:solidFill>
                  <a:srgbClr val="595A58"/>
                </a:solidFill>
                <a:latin typeface="Lufga" panose="00000500000000000000" pitchFamily="2" charset="0"/>
                <a:sym typeface="Arial"/>
              </a:rPr>
              <a:t>NETWORKING</a:t>
            </a:r>
            <a:endParaRPr sz="1450" b="0">
              <a:solidFill>
                <a:srgbClr val="595A58"/>
              </a:solidFill>
              <a:latin typeface="Lufga" panose="00000500000000000000" pitchFamily="2" charset="0"/>
              <a:sym typeface="Arial"/>
            </a:endParaRPr>
          </a:p>
        </p:txBody>
      </p:sp>
      <p:sp>
        <p:nvSpPr>
          <p:cNvPr id="37" name="Google Shape;148;p3">
            <a:extLst>
              <a:ext uri="{FF2B5EF4-FFF2-40B4-BE49-F238E27FC236}">
                <a16:creationId xmlns:a16="http://schemas.microsoft.com/office/drawing/2014/main" id="{4405B2EF-451D-117A-5663-8E18361751BE}"/>
              </a:ext>
            </a:extLst>
          </p:cNvPr>
          <p:cNvSpPr/>
          <p:nvPr/>
        </p:nvSpPr>
        <p:spPr>
          <a:xfrm>
            <a:off x="3838755" y="3981698"/>
            <a:ext cx="4063499" cy="2082852"/>
          </a:xfrm>
          <a:prstGeom prst="roundRect">
            <a:avLst>
              <a:gd name="adj" fmla="val 19294"/>
            </a:avLst>
          </a:prstGeom>
          <a:solidFill>
            <a:srgbClr val="FFFFFF"/>
          </a:solidFill>
          <a:ln>
            <a:noFill/>
          </a:ln>
          <a:effectLst>
            <a:outerShdw blurRad="279400" dist="76600" dir="5400000" rotWithShape="0">
              <a:srgbClr val="909DAD">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38" name="Google Shape;149;p3">
            <a:extLst>
              <a:ext uri="{FF2B5EF4-FFF2-40B4-BE49-F238E27FC236}">
                <a16:creationId xmlns:a16="http://schemas.microsoft.com/office/drawing/2014/main" id="{1E39CA06-552B-6E1E-17E8-48B2C79C9205}"/>
              </a:ext>
            </a:extLst>
          </p:cNvPr>
          <p:cNvSpPr txBox="1"/>
          <p:nvPr/>
        </p:nvSpPr>
        <p:spPr>
          <a:xfrm>
            <a:off x="4241483" y="4985323"/>
            <a:ext cx="3008819" cy="728405"/>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100" b="0">
                <a:solidFill>
                  <a:srgbClr val="7C7D7C"/>
                </a:solidFill>
                <a:latin typeface="Lufga" panose="00000500000000000000" pitchFamily="2" charset="0"/>
                <a:sym typeface="Arial"/>
              </a:rPr>
              <a:t>The Union constantly seeks out collaborative partnerships with like-minded organisations to work together to advance progressive agendas.</a:t>
            </a:r>
            <a:endParaRPr sz="1100" b="0">
              <a:solidFill>
                <a:srgbClr val="7C7D7C"/>
              </a:solidFill>
              <a:latin typeface="Lufga" panose="00000500000000000000" pitchFamily="2" charset="0"/>
              <a:sym typeface="Arial"/>
            </a:endParaRPr>
          </a:p>
        </p:txBody>
      </p:sp>
      <p:sp>
        <p:nvSpPr>
          <p:cNvPr id="39" name="Google Shape;150;p3">
            <a:extLst>
              <a:ext uri="{FF2B5EF4-FFF2-40B4-BE49-F238E27FC236}">
                <a16:creationId xmlns:a16="http://schemas.microsoft.com/office/drawing/2014/main" id="{D03EDC66-A859-C108-2E71-B3655CA879E9}"/>
              </a:ext>
            </a:extLst>
          </p:cNvPr>
          <p:cNvSpPr txBox="1"/>
          <p:nvPr/>
        </p:nvSpPr>
        <p:spPr>
          <a:xfrm>
            <a:off x="4772354" y="4269527"/>
            <a:ext cx="3340259" cy="274434"/>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50" b="0">
                <a:solidFill>
                  <a:srgbClr val="595A58"/>
                </a:solidFill>
                <a:latin typeface="Lufga" panose="00000500000000000000" pitchFamily="2" charset="0"/>
                <a:sym typeface="Arial"/>
              </a:rPr>
              <a:t>PARTNERSHIPS</a:t>
            </a:r>
            <a:endParaRPr sz="1450" b="0">
              <a:solidFill>
                <a:srgbClr val="595A58"/>
              </a:solidFill>
              <a:latin typeface="Lufga" panose="00000500000000000000" pitchFamily="2" charset="0"/>
              <a:sym typeface="Arial"/>
            </a:endParaRPr>
          </a:p>
        </p:txBody>
      </p:sp>
      <p:sp>
        <p:nvSpPr>
          <p:cNvPr id="40" name="Google Shape;151;p3">
            <a:extLst>
              <a:ext uri="{FF2B5EF4-FFF2-40B4-BE49-F238E27FC236}">
                <a16:creationId xmlns:a16="http://schemas.microsoft.com/office/drawing/2014/main" id="{84FD0D46-E3CA-41D0-3ED1-4CDD60C9EA93}"/>
              </a:ext>
            </a:extLst>
          </p:cNvPr>
          <p:cNvSpPr/>
          <p:nvPr/>
        </p:nvSpPr>
        <p:spPr>
          <a:xfrm>
            <a:off x="4150137" y="4108285"/>
            <a:ext cx="520384" cy="522684"/>
          </a:xfrm>
          <a:custGeom>
            <a:avLst/>
            <a:gdLst/>
            <a:ahLst/>
            <a:cxnLst/>
            <a:rect l="l" t="t" r="r" b="b"/>
            <a:pathLst>
              <a:path w="21598" h="21600" extrusionOk="0">
                <a:moveTo>
                  <a:pt x="10789" y="0"/>
                </a:moveTo>
                <a:cubicBezTo>
                  <a:pt x="8325" y="0"/>
                  <a:pt x="6328" y="1989"/>
                  <a:pt x="6328" y="4442"/>
                </a:cubicBezTo>
                <a:lnTo>
                  <a:pt x="6328" y="5032"/>
                </a:lnTo>
                <a:lnTo>
                  <a:pt x="8886" y="5032"/>
                </a:lnTo>
                <a:lnTo>
                  <a:pt x="8886" y="4427"/>
                </a:lnTo>
                <a:cubicBezTo>
                  <a:pt x="8886" y="3380"/>
                  <a:pt x="9738" y="2531"/>
                  <a:pt x="10789" y="2531"/>
                </a:cubicBezTo>
                <a:cubicBezTo>
                  <a:pt x="11841" y="2531"/>
                  <a:pt x="12694" y="3380"/>
                  <a:pt x="12694" y="4427"/>
                </a:cubicBezTo>
                <a:lnTo>
                  <a:pt x="12694" y="5032"/>
                </a:lnTo>
                <a:lnTo>
                  <a:pt x="15252" y="5032"/>
                </a:lnTo>
                <a:lnTo>
                  <a:pt x="15252" y="4442"/>
                </a:lnTo>
                <a:cubicBezTo>
                  <a:pt x="15252" y="1989"/>
                  <a:pt x="13254" y="0"/>
                  <a:pt x="10789" y="0"/>
                </a:cubicBezTo>
                <a:close/>
                <a:moveTo>
                  <a:pt x="3804" y="6356"/>
                </a:moveTo>
                <a:lnTo>
                  <a:pt x="3804" y="12677"/>
                </a:lnTo>
                <a:lnTo>
                  <a:pt x="4998" y="12677"/>
                </a:lnTo>
                <a:lnTo>
                  <a:pt x="4998" y="6356"/>
                </a:lnTo>
                <a:lnTo>
                  <a:pt x="3804" y="6356"/>
                </a:lnTo>
                <a:close/>
                <a:moveTo>
                  <a:pt x="6326" y="6356"/>
                </a:moveTo>
                <a:lnTo>
                  <a:pt x="6326" y="12677"/>
                </a:lnTo>
                <a:lnTo>
                  <a:pt x="15246" y="12677"/>
                </a:lnTo>
                <a:lnTo>
                  <a:pt x="15246" y="6356"/>
                </a:lnTo>
                <a:lnTo>
                  <a:pt x="6326" y="6356"/>
                </a:lnTo>
                <a:close/>
                <a:moveTo>
                  <a:pt x="16575" y="6356"/>
                </a:moveTo>
                <a:lnTo>
                  <a:pt x="16575" y="12677"/>
                </a:lnTo>
                <a:lnTo>
                  <a:pt x="17769" y="12677"/>
                </a:lnTo>
                <a:lnTo>
                  <a:pt x="17769" y="6356"/>
                </a:lnTo>
                <a:lnTo>
                  <a:pt x="16575" y="6356"/>
                </a:lnTo>
                <a:close/>
                <a:moveTo>
                  <a:pt x="2446" y="6358"/>
                </a:moveTo>
                <a:cubicBezTo>
                  <a:pt x="1933" y="6365"/>
                  <a:pt x="1599" y="6393"/>
                  <a:pt x="1250" y="6504"/>
                </a:cubicBezTo>
                <a:cubicBezTo>
                  <a:pt x="738" y="6689"/>
                  <a:pt x="334" y="7091"/>
                  <a:pt x="147" y="7601"/>
                </a:cubicBezTo>
                <a:cubicBezTo>
                  <a:pt x="-1" y="8067"/>
                  <a:pt x="0" y="8505"/>
                  <a:pt x="0" y="9369"/>
                </a:cubicBezTo>
                <a:lnTo>
                  <a:pt x="0" y="9650"/>
                </a:lnTo>
                <a:cubicBezTo>
                  <a:pt x="0" y="10527"/>
                  <a:pt x="-1" y="10966"/>
                  <a:pt x="147" y="11432"/>
                </a:cubicBezTo>
                <a:cubicBezTo>
                  <a:pt x="334" y="11942"/>
                  <a:pt x="738" y="12344"/>
                  <a:pt x="1250" y="12530"/>
                </a:cubicBezTo>
                <a:cubicBezTo>
                  <a:pt x="1607" y="12642"/>
                  <a:pt x="1950" y="12668"/>
                  <a:pt x="2476" y="12675"/>
                </a:cubicBezTo>
                <a:lnTo>
                  <a:pt x="2476" y="6358"/>
                </a:lnTo>
                <a:cubicBezTo>
                  <a:pt x="2467" y="6358"/>
                  <a:pt x="2455" y="6358"/>
                  <a:pt x="2446" y="6358"/>
                </a:cubicBezTo>
                <a:close/>
                <a:moveTo>
                  <a:pt x="19097" y="6358"/>
                </a:moveTo>
                <a:lnTo>
                  <a:pt x="19097" y="12675"/>
                </a:lnTo>
                <a:cubicBezTo>
                  <a:pt x="19637" y="12669"/>
                  <a:pt x="19985" y="12643"/>
                  <a:pt x="20345" y="12530"/>
                </a:cubicBezTo>
                <a:cubicBezTo>
                  <a:pt x="20857" y="12344"/>
                  <a:pt x="21260" y="11942"/>
                  <a:pt x="21446" y="11432"/>
                </a:cubicBezTo>
                <a:cubicBezTo>
                  <a:pt x="21595" y="10966"/>
                  <a:pt x="21595" y="10527"/>
                  <a:pt x="21595" y="9663"/>
                </a:cubicBezTo>
                <a:lnTo>
                  <a:pt x="21595" y="9383"/>
                </a:lnTo>
                <a:cubicBezTo>
                  <a:pt x="21595" y="8506"/>
                  <a:pt x="21595" y="8067"/>
                  <a:pt x="21446" y="7601"/>
                </a:cubicBezTo>
                <a:cubicBezTo>
                  <a:pt x="21260" y="7091"/>
                  <a:pt x="20857" y="6689"/>
                  <a:pt x="20345" y="6504"/>
                </a:cubicBezTo>
                <a:cubicBezTo>
                  <a:pt x="19984" y="6390"/>
                  <a:pt x="19634" y="6364"/>
                  <a:pt x="19097" y="6358"/>
                </a:cubicBezTo>
                <a:close/>
                <a:moveTo>
                  <a:pt x="3" y="13045"/>
                </a:moveTo>
                <a:lnTo>
                  <a:pt x="3" y="18572"/>
                </a:lnTo>
                <a:cubicBezTo>
                  <a:pt x="3" y="19450"/>
                  <a:pt x="3" y="19889"/>
                  <a:pt x="152" y="20355"/>
                </a:cubicBezTo>
                <a:cubicBezTo>
                  <a:pt x="338" y="20865"/>
                  <a:pt x="741" y="21266"/>
                  <a:pt x="1253" y="21452"/>
                </a:cubicBezTo>
                <a:cubicBezTo>
                  <a:pt x="1609" y="21564"/>
                  <a:pt x="1952" y="21591"/>
                  <a:pt x="2476" y="21598"/>
                </a:cubicBezTo>
                <a:lnTo>
                  <a:pt x="2476" y="13854"/>
                </a:lnTo>
                <a:cubicBezTo>
                  <a:pt x="1710" y="13853"/>
                  <a:pt x="1293" y="13847"/>
                  <a:pt x="862" y="13711"/>
                </a:cubicBezTo>
                <a:cubicBezTo>
                  <a:pt x="509" y="13583"/>
                  <a:pt x="211" y="13348"/>
                  <a:pt x="3" y="13045"/>
                </a:cubicBezTo>
                <a:close/>
                <a:moveTo>
                  <a:pt x="21598" y="13046"/>
                </a:moveTo>
                <a:cubicBezTo>
                  <a:pt x="21391" y="13349"/>
                  <a:pt x="21093" y="13583"/>
                  <a:pt x="20740" y="13711"/>
                </a:cubicBezTo>
                <a:cubicBezTo>
                  <a:pt x="20306" y="13848"/>
                  <a:pt x="19887" y="13853"/>
                  <a:pt x="19097" y="13854"/>
                </a:cubicBezTo>
                <a:lnTo>
                  <a:pt x="19097" y="21598"/>
                </a:lnTo>
                <a:cubicBezTo>
                  <a:pt x="19639" y="21592"/>
                  <a:pt x="19987" y="21566"/>
                  <a:pt x="20348" y="21452"/>
                </a:cubicBezTo>
                <a:cubicBezTo>
                  <a:pt x="20860" y="21266"/>
                  <a:pt x="21264" y="20865"/>
                  <a:pt x="21451" y="20355"/>
                </a:cubicBezTo>
                <a:cubicBezTo>
                  <a:pt x="21599" y="19889"/>
                  <a:pt x="21598" y="19449"/>
                  <a:pt x="21598" y="18585"/>
                </a:cubicBezTo>
                <a:lnTo>
                  <a:pt x="21598" y="13046"/>
                </a:lnTo>
                <a:close/>
                <a:moveTo>
                  <a:pt x="10158" y="13849"/>
                </a:moveTo>
                <a:lnTo>
                  <a:pt x="10158" y="14580"/>
                </a:lnTo>
                <a:cubicBezTo>
                  <a:pt x="10158" y="14927"/>
                  <a:pt x="10441" y="15209"/>
                  <a:pt x="10789" y="15209"/>
                </a:cubicBezTo>
                <a:cubicBezTo>
                  <a:pt x="11138" y="15209"/>
                  <a:pt x="11421" y="14927"/>
                  <a:pt x="11421" y="14580"/>
                </a:cubicBezTo>
                <a:lnTo>
                  <a:pt x="11421" y="13849"/>
                </a:lnTo>
                <a:lnTo>
                  <a:pt x="10158" y="13849"/>
                </a:lnTo>
                <a:close/>
                <a:moveTo>
                  <a:pt x="3804" y="13854"/>
                </a:moveTo>
                <a:lnTo>
                  <a:pt x="3804" y="21600"/>
                </a:lnTo>
                <a:lnTo>
                  <a:pt x="4998" y="21600"/>
                </a:lnTo>
                <a:lnTo>
                  <a:pt x="4998" y="13854"/>
                </a:lnTo>
                <a:lnTo>
                  <a:pt x="3804" y="13854"/>
                </a:lnTo>
                <a:close/>
                <a:moveTo>
                  <a:pt x="6326" y="13854"/>
                </a:moveTo>
                <a:lnTo>
                  <a:pt x="6326" y="21600"/>
                </a:lnTo>
                <a:lnTo>
                  <a:pt x="15246" y="21600"/>
                </a:lnTo>
                <a:lnTo>
                  <a:pt x="15246" y="13854"/>
                </a:lnTo>
                <a:lnTo>
                  <a:pt x="12694" y="13854"/>
                </a:lnTo>
                <a:lnTo>
                  <a:pt x="12694" y="14571"/>
                </a:lnTo>
                <a:cubicBezTo>
                  <a:pt x="12694" y="15617"/>
                  <a:pt x="11841" y="16466"/>
                  <a:pt x="10789" y="16466"/>
                </a:cubicBezTo>
                <a:cubicBezTo>
                  <a:pt x="9738" y="16466"/>
                  <a:pt x="8886" y="15617"/>
                  <a:pt x="8886" y="14571"/>
                </a:cubicBezTo>
                <a:lnTo>
                  <a:pt x="8886" y="13854"/>
                </a:lnTo>
                <a:lnTo>
                  <a:pt x="6326" y="13854"/>
                </a:lnTo>
                <a:close/>
                <a:moveTo>
                  <a:pt x="16575" y="13854"/>
                </a:moveTo>
                <a:lnTo>
                  <a:pt x="16575" y="21600"/>
                </a:lnTo>
                <a:lnTo>
                  <a:pt x="17769" y="21600"/>
                </a:lnTo>
                <a:lnTo>
                  <a:pt x="17769" y="13854"/>
                </a:lnTo>
                <a:lnTo>
                  <a:pt x="16575" y="13854"/>
                </a:lnTo>
                <a:close/>
              </a:path>
            </a:pathLst>
          </a:custGeom>
          <a:gradFill>
            <a:gsLst>
              <a:gs pos="0">
                <a:srgbClr val="FCBEA2"/>
              </a:gs>
              <a:gs pos="100000">
                <a:schemeClr val="accent2"/>
              </a:gs>
            </a:gsLst>
            <a:lin ang="3117177" scaled="0"/>
          </a:gradFill>
          <a:ln>
            <a:noFill/>
          </a:ln>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41" name="Google Shape;152;p3">
            <a:extLst>
              <a:ext uri="{FF2B5EF4-FFF2-40B4-BE49-F238E27FC236}">
                <a16:creationId xmlns:a16="http://schemas.microsoft.com/office/drawing/2014/main" id="{A750D2F3-ACD2-403E-E5FA-7FA91C49D6A0}"/>
              </a:ext>
            </a:extLst>
          </p:cNvPr>
          <p:cNvSpPr/>
          <p:nvPr/>
        </p:nvSpPr>
        <p:spPr>
          <a:xfrm>
            <a:off x="4123975" y="1924680"/>
            <a:ext cx="399418" cy="520505"/>
          </a:xfrm>
          <a:custGeom>
            <a:avLst/>
            <a:gdLst/>
            <a:ahLst/>
            <a:cxnLst/>
            <a:rect l="l" t="t" r="r" b="b"/>
            <a:pathLst>
              <a:path w="15694" h="21556" extrusionOk="0">
                <a:moveTo>
                  <a:pt x="7895" y="0"/>
                </a:moveTo>
                <a:cubicBezTo>
                  <a:pt x="103" y="-44"/>
                  <a:pt x="-2970" y="10621"/>
                  <a:pt x="3529" y="15151"/>
                </a:cubicBezTo>
                <a:lnTo>
                  <a:pt x="7223" y="15151"/>
                </a:lnTo>
                <a:lnTo>
                  <a:pt x="7223" y="12608"/>
                </a:lnTo>
                <a:lnTo>
                  <a:pt x="4215" y="12608"/>
                </a:lnTo>
                <a:cubicBezTo>
                  <a:pt x="4082" y="12610"/>
                  <a:pt x="3953" y="12561"/>
                  <a:pt x="3853" y="12468"/>
                </a:cubicBezTo>
                <a:cubicBezTo>
                  <a:pt x="3734" y="12359"/>
                  <a:pt x="3668" y="12200"/>
                  <a:pt x="3670" y="12034"/>
                </a:cubicBezTo>
                <a:lnTo>
                  <a:pt x="3670" y="10523"/>
                </a:lnTo>
                <a:cubicBezTo>
                  <a:pt x="3707" y="9715"/>
                  <a:pt x="3950" y="8932"/>
                  <a:pt x="4375" y="8258"/>
                </a:cubicBezTo>
                <a:cubicBezTo>
                  <a:pt x="4796" y="7591"/>
                  <a:pt x="5379" y="7056"/>
                  <a:pt x="6063" y="6708"/>
                </a:cubicBezTo>
                <a:cubicBezTo>
                  <a:pt x="4705" y="5094"/>
                  <a:pt x="5781" y="2545"/>
                  <a:pt x="7828" y="2527"/>
                </a:cubicBezTo>
                <a:cubicBezTo>
                  <a:pt x="9902" y="2509"/>
                  <a:pt x="11015" y="5090"/>
                  <a:pt x="9638" y="6725"/>
                </a:cubicBezTo>
                <a:cubicBezTo>
                  <a:pt x="10370" y="7094"/>
                  <a:pt x="10986" y="7676"/>
                  <a:pt x="11414" y="8403"/>
                </a:cubicBezTo>
                <a:cubicBezTo>
                  <a:pt x="11818" y="9089"/>
                  <a:pt x="12040" y="9878"/>
                  <a:pt x="12053" y="10685"/>
                </a:cubicBezTo>
                <a:lnTo>
                  <a:pt x="12053" y="11954"/>
                </a:lnTo>
                <a:cubicBezTo>
                  <a:pt x="12055" y="12099"/>
                  <a:pt x="12010" y="12240"/>
                  <a:pt x="11926" y="12355"/>
                </a:cubicBezTo>
                <a:cubicBezTo>
                  <a:pt x="11808" y="12516"/>
                  <a:pt x="11626" y="12609"/>
                  <a:pt x="11433" y="12608"/>
                </a:cubicBezTo>
                <a:lnTo>
                  <a:pt x="8455" y="12608"/>
                </a:lnTo>
                <a:lnTo>
                  <a:pt x="8455" y="15151"/>
                </a:lnTo>
                <a:lnTo>
                  <a:pt x="12140" y="15151"/>
                </a:lnTo>
                <a:cubicBezTo>
                  <a:pt x="18630" y="10675"/>
                  <a:pt x="15652" y="44"/>
                  <a:pt x="7895" y="0"/>
                </a:cubicBezTo>
                <a:close/>
                <a:moveTo>
                  <a:pt x="7846" y="3761"/>
                </a:moveTo>
                <a:cubicBezTo>
                  <a:pt x="7533" y="3761"/>
                  <a:pt x="7220" y="3887"/>
                  <a:pt x="6981" y="4139"/>
                </a:cubicBezTo>
                <a:cubicBezTo>
                  <a:pt x="6503" y="4643"/>
                  <a:pt x="6503" y="5459"/>
                  <a:pt x="6981" y="5963"/>
                </a:cubicBezTo>
                <a:cubicBezTo>
                  <a:pt x="7459" y="6467"/>
                  <a:pt x="8234" y="6467"/>
                  <a:pt x="8712" y="5963"/>
                </a:cubicBezTo>
                <a:cubicBezTo>
                  <a:pt x="9190" y="5459"/>
                  <a:pt x="9190" y="4643"/>
                  <a:pt x="8712" y="4139"/>
                </a:cubicBezTo>
                <a:cubicBezTo>
                  <a:pt x="8473" y="3887"/>
                  <a:pt x="8160" y="3761"/>
                  <a:pt x="7846" y="3761"/>
                </a:cubicBezTo>
                <a:close/>
                <a:moveTo>
                  <a:pt x="7866" y="7568"/>
                </a:moveTo>
                <a:cubicBezTo>
                  <a:pt x="5983" y="7572"/>
                  <a:pt x="4560" y="9366"/>
                  <a:pt x="4887" y="11320"/>
                </a:cubicBezTo>
                <a:lnTo>
                  <a:pt x="10861" y="11320"/>
                </a:lnTo>
                <a:cubicBezTo>
                  <a:pt x="11188" y="9360"/>
                  <a:pt x="9754" y="7563"/>
                  <a:pt x="7866" y="7568"/>
                </a:cubicBezTo>
                <a:close/>
                <a:moveTo>
                  <a:pt x="3652" y="16399"/>
                </a:moveTo>
                <a:cubicBezTo>
                  <a:pt x="3655" y="16951"/>
                  <a:pt x="3671" y="17330"/>
                  <a:pt x="3776" y="17693"/>
                </a:cubicBezTo>
                <a:cubicBezTo>
                  <a:pt x="3951" y="18238"/>
                  <a:pt x="4356" y="18666"/>
                  <a:pt x="4874" y="18850"/>
                </a:cubicBezTo>
                <a:cubicBezTo>
                  <a:pt x="5284" y="18981"/>
                  <a:pt x="5701" y="18982"/>
                  <a:pt x="6412" y="18982"/>
                </a:cubicBezTo>
                <a:lnTo>
                  <a:pt x="9281" y="18982"/>
                </a:lnTo>
                <a:cubicBezTo>
                  <a:pt x="9992" y="18982"/>
                  <a:pt x="10408" y="18981"/>
                  <a:pt x="10819" y="18850"/>
                </a:cubicBezTo>
                <a:cubicBezTo>
                  <a:pt x="11336" y="18666"/>
                  <a:pt x="11742" y="18238"/>
                  <a:pt x="11916" y="17693"/>
                </a:cubicBezTo>
                <a:cubicBezTo>
                  <a:pt x="12021" y="17330"/>
                  <a:pt x="12038" y="16951"/>
                  <a:pt x="12041" y="16399"/>
                </a:cubicBezTo>
                <a:lnTo>
                  <a:pt x="3652" y="16399"/>
                </a:lnTo>
                <a:close/>
                <a:moveTo>
                  <a:pt x="4821" y="20204"/>
                </a:moveTo>
                <a:cubicBezTo>
                  <a:pt x="4835" y="20362"/>
                  <a:pt x="4857" y="20505"/>
                  <a:pt x="4899" y="20646"/>
                </a:cubicBezTo>
                <a:cubicBezTo>
                  <a:pt x="5028" y="21019"/>
                  <a:pt x="5307" y="21313"/>
                  <a:pt x="5660" y="21448"/>
                </a:cubicBezTo>
                <a:cubicBezTo>
                  <a:pt x="5983" y="21556"/>
                  <a:pt x="6287" y="21555"/>
                  <a:pt x="6886" y="21555"/>
                </a:cubicBezTo>
                <a:lnTo>
                  <a:pt x="8798" y="21555"/>
                </a:lnTo>
                <a:cubicBezTo>
                  <a:pt x="9406" y="21555"/>
                  <a:pt x="9710" y="21556"/>
                  <a:pt x="10033" y="21448"/>
                </a:cubicBezTo>
                <a:cubicBezTo>
                  <a:pt x="10386" y="21313"/>
                  <a:pt x="10665" y="21019"/>
                  <a:pt x="10793" y="20646"/>
                </a:cubicBezTo>
                <a:cubicBezTo>
                  <a:pt x="10836" y="20505"/>
                  <a:pt x="10858" y="20362"/>
                  <a:pt x="10873" y="20204"/>
                </a:cubicBezTo>
                <a:lnTo>
                  <a:pt x="4821" y="20204"/>
                </a:lnTo>
                <a:close/>
              </a:path>
            </a:pathLst>
          </a:custGeom>
          <a:gradFill>
            <a:gsLst>
              <a:gs pos="0">
                <a:srgbClr val="FCBEA2"/>
              </a:gs>
              <a:gs pos="100000">
                <a:schemeClr val="accent2"/>
              </a:gs>
            </a:gsLst>
            <a:lin ang="3117177" scaled="0"/>
          </a:gradFill>
          <a:ln>
            <a:noFill/>
          </a:ln>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42" name="Google Shape;153;p3">
            <a:extLst>
              <a:ext uri="{FF2B5EF4-FFF2-40B4-BE49-F238E27FC236}">
                <a16:creationId xmlns:a16="http://schemas.microsoft.com/office/drawing/2014/main" id="{104CD556-16FA-88F2-7474-19FEDBD4933C}"/>
              </a:ext>
            </a:extLst>
          </p:cNvPr>
          <p:cNvSpPr/>
          <p:nvPr/>
        </p:nvSpPr>
        <p:spPr>
          <a:xfrm>
            <a:off x="221861" y="4230679"/>
            <a:ext cx="368825" cy="519180"/>
          </a:xfrm>
          <a:custGeom>
            <a:avLst/>
            <a:gdLst/>
            <a:ahLst/>
            <a:cxnLst/>
            <a:rect l="l" t="t" r="r" b="b"/>
            <a:pathLst>
              <a:path w="21600" h="21517" extrusionOk="0">
                <a:moveTo>
                  <a:pt x="10824" y="0"/>
                </a:moveTo>
                <a:cubicBezTo>
                  <a:pt x="10481" y="0"/>
                  <a:pt x="10203" y="277"/>
                  <a:pt x="10203" y="619"/>
                </a:cubicBezTo>
                <a:lnTo>
                  <a:pt x="10203" y="1214"/>
                </a:lnTo>
                <a:lnTo>
                  <a:pt x="621" y="1214"/>
                </a:lnTo>
                <a:cubicBezTo>
                  <a:pt x="278" y="1214"/>
                  <a:pt x="0" y="1490"/>
                  <a:pt x="0" y="1832"/>
                </a:cubicBezTo>
                <a:cubicBezTo>
                  <a:pt x="0" y="2173"/>
                  <a:pt x="278" y="2451"/>
                  <a:pt x="621" y="2451"/>
                </a:cubicBezTo>
                <a:lnTo>
                  <a:pt x="1256" y="2451"/>
                </a:lnTo>
                <a:lnTo>
                  <a:pt x="1256" y="13927"/>
                </a:lnTo>
                <a:lnTo>
                  <a:pt x="621" y="13927"/>
                </a:lnTo>
                <a:cubicBezTo>
                  <a:pt x="278" y="13927"/>
                  <a:pt x="0" y="14204"/>
                  <a:pt x="0" y="14546"/>
                </a:cubicBezTo>
                <a:cubicBezTo>
                  <a:pt x="0" y="14887"/>
                  <a:pt x="278" y="15165"/>
                  <a:pt x="621" y="15165"/>
                </a:cubicBezTo>
                <a:lnTo>
                  <a:pt x="8686" y="15165"/>
                </a:lnTo>
                <a:lnTo>
                  <a:pt x="6425" y="20665"/>
                </a:lnTo>
                <a:cubicBezTo>
                  <a:pt x="6295" y="20981"/>
                  <a:pt x="6447" y="21341"/>
                  <a:pt x="6764" y="21470"/>
                </a:cubicBezTo>
                <a:cubicBezTo>
                  <a:pt x="7081" y="21600"/>
                  <a:pt x="7443" y="21449"/>
                  <a:pt x="7573" y="21133"/>
                </a:cubicBezTo>
                <a:lnTo>
                  <a:pt x="8994" y="17675"/>
                </a:lnTo>
                <a:lnTo>
                  <a:pt x="10215" y="17675"/>
                </a:lnTo>
                <a:lnTo>
                  <a:pt x="10215" y="19676"/>
                </a:lnTo>
                <a:cubicBezTo>
                  <a:pt x="10215" y="20018"/>
                  <a:pt x="10492" y="20294"/>
                  <a:pt x="10835" y="20294"/>
                </a:cubicBezTo>
                <a:cubicBezTo>
                  <a:pt x="11177" y="20294"/>
                  <a:pt x="11456" y="20018"/>
                  <a:pt x="11456" y="19676"/>
                </a:cubicBezTo>
                <a:lnTo>
                  <a:pt x="11456" y="17675"/>
                </a:lnTo>
                <a:lnTo>
                  <a:pt x="12650" y="17675"/>
                </a:lnTo>
                <a:lnTo>
                  <a:pt x="14037" y="21129"/>
                </a:lnTo>
                <a:cubicBezTo>
                  <a:pt x="14164" y="21446"/>
                  <a:pt x="14525" y="21600"/>
                  <a:pt x="14843" y="21473"/>
                </a:cubicBezTo>
                <a:cubicBezTo>
                  <a:pt x="15161" y="21346"/>
                  <a:pt x="15315" y="20986"/>
                  <a:pt x="15188" y="20669"/>
                </a:cubicBezTo>
                <a:lnTo>
                  <a:pt x="12979" y="15165"/>
                </a:lnTo>
                <a:lnTo>
                  <a:pt x="20979" y="15165"/>
                </a:lnTo>
                <a:cubicBezTo>
                  <a:pt x="21322" y="15165"/>
                  <a:pt x="21600" y="14887"/>
                  <a:pt x="21600" y="14546"/>
                </a:cubicBezTo>
                <a:cubicBezTo>
                  <a:pt x="21600" y="14204"/>
                  <a:pt x="21322" y="13927"/>
                  <a:pt x="20979" y="13927"/>
                </a:cubicBezTo>
                <a:lnTo>
                  <a:pt x="20344" y="13927"/>
                </a:lnTo>
                <a:lnTo>
                  <a:pt x="20344" y="2451"/>
                </a:lnTo>
                <a:lnTo>
                  <a:pt x="20979" y="2451"/>
                </a:lnTo>
                <a:cubicBezTo>
                  <a:pt x="21322" y="2451"/>
                  <a:pt x="21600" y="2173"/>
                  <a:pt x="21600" y="1832"/>
                </a:cubicBezTo>
                <a:cubicBezTo>
                  <a:pt x="21600" y="1490"/>
                  <a:pt x="21322" y="1214"/>
                  <a:pt x="20979" y="1214"/>
                </a:cubicBezTo>
                <a:lnTo>
                  <a:pt x="11443" y="1214"/>
                </a:lnTo>
                <a:lnTo>
                  <a:pt x="11443" y="619"/>
                </a:lnTo>
                <a:cubicBezTo>
                  <a:pt x="11443" y="277"/>
                  <a:pt x="11166" y="0"/>
                  <a:pt x="10824" y="0"/>
                </a:cubicBezTo>
                <a:close/>
                <a:moveTo>
                  <a:pt x="14966" y="3830"/>
                </a:moveTo>
                <a:lnTo>
                  <a:pt x="14971" y="3830"/>
                </a:lnTo>
                <a:lnTo>
                  <a:pt x="16799" y="3830"/>
                </a:lnTo>
                <a:cubicBezTo>
                  <a:pt x="17083" y="3830"/>
                  <a:pt x="17227" y="3830"/>
                  <a:pt x="17380" y="3878"/>
                </a:cubicBezTo>
                <a:cubicBezTo>
                  <a:pt x="17548" y="3939"/>
                  <a:pt x="17680" y="4069"/>
                  <a:pt x="17741" y="4236"/>
                </a:cubicBezTo>
                <a:cubicBezTo>
                  <a:pt x="17789" y="4389"/>
                  <a:pt x="17789" y="4533"/>
                  <a:pt x="17789" y="4820"/>
                </a:cubicBezTo>
                <a:lnTo>
                  <a:pt x="17789" y="11689"/>
                </a:lnTo>
                <a:cubicBezTo>
                  <a:pt x="17789" y="11972"/>
                  <a:pt x="17789" y="12116"/>
                  <a:pt x="17741" y="12269"/>
                </a:cubicBezTo>
                <a:cubicBezTo>
                  <a:pt x="17680" y="12436"/>
                  <a:pt x="17548" y="12567"/>
                  <a:pt x="17380" y="12628"/>
                </a:cubicBezTo>
                <a:cubicBezTo>
                  <a:pt x="17227" y="12676"/>
                  <a:pt x="17083" y="12676"/>
                  <a:pt x="16795" y="12676"/>
                </a:cubicBezTo>
                <a:lnTo>
                  <a:pt x="14966" y="12676"/>
                </a:lnTo>
                <a:cubicBezTo>
                  <a:pt x="14683" y="12676"/>
                  <a:pt x="14538" y="12676"/>
                  <a:pt x="14385" y="12628"/>
                </a:cubicBezTo>
                <a:cubicBezTo>
                  <a:pt x="14218" y="12567"/>
                  <a:pt x="14086" y="12436"/>
                  <a:pt x="14025" y="12269"/>
                </a:cubicBezTo>
                <a:cubicBezTo>
                  <a:pt x="13976" y="12116"/>
                  <a:pt x="13976" y="11972"/>
                  <a:pt x="13976" y="11685"/>
                </a:cubicBezTo>
                <a:lnTo>
                  <a:pt x="13976" y="4816"/>
                </a:lnTo>
                <a:cubicBezTo>
                  <a:pt x="13976" y="4533"/>
                  <a:pt x="13976" y="4389"/>
                  <a:pt x="14025" y="4236"/>
                </a:cubicBezTo>
                <a:cubicBezTo>
                  <a:pt x="14086" y="4069"/>
                  <a:pt x="14218" y="3939"/>
                  <a:pt x="14385" y="3878"/>
                </a:cubicBezTo>
                <a:cubicBezTo>
                  <a:pt x="14537" y="3830"/>
                  <a:pt x="14682" y="3830"/>
                  <a:pt x="14966" y="3830"/>
                </a:cubicBezTo>
                <a:close/>
                <a:moveTo>
                  <a:pt x="15246" y="5107"/>
                </a:moveTo>
                <a:lnTo>
                  <a:pt x="15246" y="11399"/>
                </a:lnTo>
                <a:lnTo>
                  <a:pt x="16518" y="11399"/>
                </a:lnTo>
                <a:lnTo>
                  <a:pt x="16518" y="5107"/>
                </a:lnTo>
                <a:lnTo>
                  <a:pt x="15246" y="5107"/>
                </a:lnTo>
                <a:close/>
                <a:moveTo>
                  <a:pt x="9885" y="6356"/>
                </a:moveTo>
                <a:lnTo>
                  <a:pt x="9890" y="6356"/>
                </a:lnTo>
                <a:lnTo>
                  <a:pt x="11718" y="6356"/>
                </a:lnTo>
                <a:cubicBezTo>
                  <a:pt x="12002" y="6356"/>
                  <a:pt x="12146" y="6356"/>
                  <a:pt x="12299" y="6405"/>
                </a:cubicBezTo>
                <a:cubicBezTo>
                  <a:pt x="12467" y="6466"/>
                  <a:pt x="12599" y="6597"/>
                  <a:pt x="12660" y="6764"/>
                </a:cubicBezTo>
                <a:cubicBezTo>
                  <a:pt x="12708" y="6917"/>
                  <a:pt x="12708" y="7061"/>
                  <a:pt x="12708" y="7348"/>
                </a:cubicBezTo>
                <a:lnTo>
                  <a:pt x="12708" y="11689"/>
                </a:lnTo>
                <a:cubicBezTo>
                  <a:pt x="12708" y="11972"/>
                  <a:pt x="12708" y="12116"/>
                  <a:pt x="12660" y="12269"/>
                </a:cubicBezTo>
                <a:cubicBezTo>
                  <a:pt x="12599" y="12436"/>
                  <a:pt x="12467" y="12567"/>
                  <a:pt x="12299" y="12628"/>
                </a:cubicBezTo>
                <a:cubicBezTo>
                  <a:pt x="12146" y="12676"/>
                  <a:pt x="12002" y="12676"/>
                  <a:pt x="11714" y="12676"/>
                </a:cubicBezTo>
                <a:lnTo>
                  <a:pt x="9885" y="12676"/>
                </a:lnTo>
                <a:cubicBezTo>
                  <a:pt x="9601" y="12676"/>
                  <a:pt x="9457" y="12676"/>
                  <a:pt x="9304" y="12628"/>
                </a:cubicBezTo>
                <a:cubicBezTo>
                  <a:pt x="9137" y="12567"/>
                  <a:pt x="9005" y="12436"/>
                  <a:pt x="8944" y="12269"/>
                </a:cubicBezTo>
                <a:cubicBezTo>
                  <a:pt x="8895" y="12116"/>
                  <a:pt x="8895" y="11972"/>
                  <a:pt x="8895" y="11685"/>
                </a:cubicBezTo>
                <a:lnTo>
                  <a:pt x="8895" y="7344"/>
                </a:lnTo>
                <a:cubicBezTo>
                  <a:pt x="8895" y="7061"/>
                  <a:pt x="8895" y="6917"/>
                  <a:pt x="8944" y="6764"/>
                </a:cubicBezTo>
                <a:cubicBezTo>
                  <a:pt x="9005" y="6597"/>
                  <a:pt x="9137" y="6466"/>
                  <a:pt x="9304" y="6405"/>
                </a:cubicBezTo>
                <a:cubicBezTo>
                  <a:pt x="9456" y="6357"/>
                  <a:pt x="9601" y="6356"/>
                  <a:pt x="9885" y="6356"/>
                </a:cubicBezTo>
                <a:close/>
                <a:moveTo>
                  <a:pt x="10165" y="7619"/>
                </a:moveTo>
                <a:lnTo>
                  <a:pt x="10165" y="11399"/>
                </a:lnTo>
                <a:lnTo>
                  <a:pt x="11437" y="11399"/>
                </a:lnTo>
                <a:lnTo>
                  <a:pt x="11437" y="7619"/>
                </a:lnTo>
                <a:lnTo>
                  <a:pt x="10165" y="7619"/>
                </a:lnTo>
                <a:close/>
                <a:moveTo>
                  <a:pt x="4822" y="8872"/>
                </a:moveTo>
                <a:lnTo>
                  <a:pt x="4826" y="8872"/>
                </a:lnTo>
                <a:lnTo>
                  <a:pt x="6655" y="8872"/>
                </a:lnTo>
                <a:cubicBezTo>
                  <a:pt x="6938" y="8872"/>
                  <a:pt x="7083" y="8872"/>
                  <a:pt x="7236" y="8920"/>
                </a:cubicBezTo>
                <a:cubicBezTo>
                  <a:pt x="7403" y="8981"/>
                  <a:pt x="7534" y="9113"/>
                  <a:pt x="7595" y="9280"/>
                </a:cubicBezTo>
                <a:cubicBezTo>
                  <a:pt x="7644" y="9433"/>
                  <a:pt x="7645" y="9576"/>
                  <a:pt x="7645" y="9864"/>
                </a:cubicBezTo>
                <a:lnTo>
                  <a:pt x="7645" y="11689"/>
                </a:lnTo>
                <a:cubicBezTo>
                  <a:pt x="7645" y="11972"/>
                  <a:pt x="7644" y="12116"/>
                  <a:pt x="7595" y="12269"/>
                </a:cubicBezTo>
                <a:cubicBezTo>
                  <a:pt x="7534" y="12436"/>
                  <a:pt x="7403" y="12567"/>
                  <a:pt x="7236" y="12628"/>
                </a:cubicBezTo>
                <a:cubicBezTo>
                  <a:pt x="7083" y="12676"/>
                  <a:pt x="6938" y="12676"/>
                  <a:pt x="6650" y="12676"/>
                </a:cubicBezTo>
                <a:lnTo>
                  <a:pt x="4822" y="12676"/>
                </a:lnTo>
                <a:cubicBezTo>
                  <a:pt x="4538" y="12676"/>
                  <a:pt x="4394" y="12676"/>
                  <a:pt x="4241" y="12628"/>
                </a:cubicBezTo>
                <a:cubicBezTo>
                  <a:pt x="4073" y="12567"/>
                  <a:pt x="3941" y="12436"/>
                  <a:pt x="3880" y="12269"/>
                </a:cubicBezTo>
                <a:cubicBezTo>
                  <a:pt x="3832" y="12116"/>
                  <a:pt x="3832" y="11972"/>
                  <a:pt x="3832" y="11685"/>
                </a:cubicBezTo>
                <a:lnTo>
                  <a:pt x="3832" y="9859"/>
                </a:lnTo>
                <a:cubicBezTo>
                  <a:pt x="3832" y="9576"/>
                  <a:pt x="3832" y="9433"/>
                  <a:pt x="3880" y="9280"/>
                </a:cubicBezTo>
                <a:cubicBezTo>
                  <a:pt x="3941" y="9113"/>
                  <a:pt x="4073" y="8981"/>
                  <a:pt x="4241" y="8920"/>
                </a:cubicBezTo>
                <a:cubicBezTo>
                  <a:pt x="4393" y="8872"/>
                  <a:pt x="4537" y="8872"/>
                  <a:pt x="4822" y="8872"/>
                </a:cubicBezTo>
                <a:close/>
                <a:moveTo>
                  <a:pt x="5084" y="10161"/>
                </a:moveTo>
                <a:lnTo>
                  <a:pt x="5084" y="11399"/>
                </a:lnTo>
                <a:lnTo>
                  <a:pt x="6356" y="11399"/>
                </a:lnTo>
                <a:lnTo>
                  <a:pt x="6356" y="10161"/>
                </a:lnTo>
                <a:lnTo>
                  <a:pt x="5084" y="10161"/>
                </a:lnTo>
                <a:close/>
                <a:moveTo>
                  <a:pt x="10025" y="15165"/>
                </a:moveTo>
                <a:lnTo>
                  <a:pt x="10215" y="15165"/>
                </a:lnTo>
                <a:lnTo>
                  <a:pt x="10215" y="16438"/>
                </a:lnTo>
                <a:lnTo>
                  <a:pt x="9503" y="16438"/>
                </a:lnTo>
                <a:lnTo>
                  <a:pt x="10025" y="15165"/>
                </a:lnTo>
                <a:close/>
                <a:moveTo>
                  <a:pt x="11456" y="15165"/>
                </a:moveTo>
                <a:lnTo>
                  <a:pt x="11642" y="15165"/>
                </a:lnTo>
                <a:lnTo>
                  <a:pt x="12154" y="16438"/>
                </a:lnTo>
                <a:lnTo>
                  <a:pt x="11456" y="16438"/>
                </a:lnTo>
                <a:lnTo>
                  <a:pt x="11456" y="15165"/>
                </a:lnTo>
                <a:close/>
              </a:path>
            </a:pathLst>
          </a:custGeom>
          <a:gradFill>
            <a:gsLst>
              <a:gs pos="0">
                <a:srgbClr val="F7CE7F"/>
              </a:gs>
              <a:gs pos="100000">
                <a:schemeClr val="accent3"/>
              </a:gs>
            </a:gsLst>
            <a:lin ang="3117177" scaled="0"/>
          </a:gradFill>
          <a:ln>
            <a:noFill/>
          </a:ln>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43" name="Google Shape;154;p3">
            <a:extLst>
              <a:ext uri="{FF2B5EF4-FFF2-40B4-BE49-F238E27FC236}">
                <a16:creationId xmlns:a16="http://schemas.microsoft.com/office/drawing/2014/main" id="{027BF4EE-047F-CA3B-A642-553469CBB214}"/>
              </a:ext>
            </a:extLst>
          </p:cNvPr>
          <p:cNvSpPr/>
          <p:nvPr/>
        </p:nvSpPr>
        <p:spPr>
          <a:xfrm>
            <a:off x="760240" y="254109"/>
            <a:ext cx="9744168" cy="73866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2400" b="1">
                <a:solidFill>
                  <a:srgbClr val="000000"/>
                </a:solidFill>
                <a:latin typeface="Lufga" panose="00000500000000000000" pitchFamily="2" charset="0"/>
                <a:sym typeface="Arial"/>
              </a:rPr>
              <a:t>BACKGROUND </a:t>
            </a:r>
            <a:br>
              <a:rPr lang="en-US" sz="2400">
                <a:solidFill>
                  <a:srgbClr val="000000"/>
                </a:solidFill>
                <a:latin typeface="Lufga" panose="00000500000000000000" pitchFamily="2" charset="0"/>
                <a:sym typeface="Arial"/>
              </a:rPr>
            </a:br>
            <a:r>
              <a:rPr lang="en-US" sz="2400" b="1">
                <a:solidFill>
                  <a:srgbClr val="FF0000"/>
                </a:solidFill>
                <a:latin typeface="Lufga" panose="00000500000000000000" pitchFamily="2" charset="0"/>
                <a:sym typeface="Arial"/>
              </a:rPr>
              <a:t>ALL-AFRICA STUDENTS UNION (AASU)</a:t>
            </a:r>
            <a:endParaRPr sz="2400">
              <a:solidFill>
                <a:srgbClr val="FF0000"/>
              </a:solidFill>
              <a:latin typeface="Lufga" panose="00000500000000000000" pitchFamily="2" charset="0"/>
              <a:sym typeface="Arial"/>
            </a:endParaRPr>
          </a:p>
        </p:txBody>
      </p:sp>
      <p:sp>
        <p:nvSpPr>
          <p:cNvPr id="44" name="Google Shape;155;p3">
            <a:extLst>
              <a:ext uri="{FF2B5EF4-FFF2-40B4-BE49-F238E27FC236}">
                <a16:creationId xmlns:a16="http://schemas.microsoft.com/office/drawing/2014/main" id="{5C8161A3-4CE7-9D9A-9A67-1E4014154AD2}"/>
              </a:ext>
            </a:extLst>
          </p:cNvPr>
          <p:cNvSpPr/>
          <p:nvPr/>
        </p:nvSpPr>
        <p:spPr>
          <a:xfrm>
            <a:off x="2355943" y="1265902"/>
            <a:ext cx="7521557" cy="246221"/>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1600" b="1">
                <a:solidFill>
                  <a:srgbClr val="323C40"/>
                </a:solidFill>
                <a:latin typeface="Lufga" panose="00000500000000000000" pitchFamily="2" charset="0"/>
                <a:sym typeface="Arial"/>
              </a:rPr>
              <a:t>The Union achieves its core mandate through:</a:t>
            </a:r>
            <a:endParaRPr sz="1600">
              <a:solidFill>
                <a:schemeClr val="dk1"/>
              </a:solidFill>
              <a:latin typeface="Lufga" panose="00000500000000000000" pitchFamily="2" charset="0"/>
              <a:sym typeface="Arial"/>
            </a:endParaRPr>
          </a:p>
        </p:txBody>
      </p:sp>
      <p:pic>
        <p:nvPicPr>
          <p:cNvPr id="45" name="Google Shape;156;p3">
            <a:extLst>
              <a:ext uri="{FF2B5EF4-FFF2-40B4-BE49-F238E27FC236}">
                <a16:creationId xmlns:a16="http://schemas.microsoft.com/office/drawing/2014/main" id="{A359721F-4ABB-3DC6-C60F-B6A35582A7B8}"/>
              </a:ext>
            </a:extLst>
          </p:cNvPr>
          <p:cNvPicPr preferRelativeResize="0"/>
          <p:nvPr/>
        </p:nvPicPr>
        <p:blipFill rotWithShape="1">
          <a:blip r:embed="rId3">
            <a:alphaModFix/>
          </a:blip>
          <a:srcRect r="80332"/>
          <a:stretch/>
        </p:blipFill>
        <p:spPr>
          <a:xfrm>
            <a:off x="11595033" y="118024"/>
            <a:ext cx="418075" cy="525764"/>
          </a:xfrm>
          <a:prstGeom prst="rect">
            <a:avLst/>
          </a:prstGeom>
          <a:noFill/>
          <a:ln>
            <a:noFill/>
          </a:ln>
        </p:spPr>
      </p:pic>
      <p:sp>
        <p:nvSpPr>
          <p:cNvPr id="46" name="Google Shape;157;p3">
            <a:extLst>
              <a:ext uri="{FF2B5EF4-FFF2-40B4-BE49-F238E27FC236}">
                <a16:creationId xmlns:a16="http://schemas.microsoft.com/office/drawing/2014/main" id="{0D063CF5-345E-2CE3-B428-204851163B9A}"/>
              </a:ext>
            </a:extLst>
          </p:cNvPr>
          <p:cNvSpPr/>
          <p:nvPr/>
        </p:nvSpPr>
        <p:spPr>
          <a:xfrm>
            <a:off x="8032307" y="1785252"/>
            <a:ext cx="4063499" cy="4309849"/>
          </a:xfrm>
          <a:prstGeom prst="roundRect">
            <a:avLst>
              <a:gd name="adj" fmla="val 19294"/>
            </a:avLst>
          </a:prstGeom>
          <a:solidFill>
            <a:srgbClr val="FFFFFF"/>
          </a:solidFill>
          <a:ln>
            <a:noFill/>
          </a:ln>
          <a:effectLst>
            <a:outerShdw blurRad="279400" dist="76600" dir="5400000" rotWithShape="0">
              <a:srgbClr val="909DAD">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sym typeface="Arial"/>
            </a:endParaRPr>
          </a:p>
        </p:txBody>
      </p:sp>
      <p:sp>
        <p:nvSpPr>
          <p:cNvPr id="47" name="Google Shape;158;p3">
            <a:extLst>
              <a:ext uri="{FF2B5EF4-FFF2-40B4-BE49-F238E27FC236}">
                <a16:creationId xmlns:a16="http://schemas.microsoft.com/office/drawing/2014/main" id="{BC163B62-34F4-094E-2828-97045D2D0191}"/>
              </a:ext>
            </a:extLst>
          </p:cNvPr>
          <p:cNvSpPr txBox="1"/>
          <p:nvPr/>
        </p:nvSpPr>
        <p:spPr>
          <a:xfrm>
            <a:off x="8885600" y="2199384"/>
            <a:ext cx="3340259" cy="482183"/>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00" b="0">
                <a:solidFill>
                  <a:srgbClr val="595A58"/>
                </a:solidFill>
                <a:latin typeface="Lufga" panose="00000500000000000000" pitchFamily="2" charset="0"/>
                <a:sym typeface="Arial"/>
              </a:rPr>
              <a:t>RESEARCH &amp; KNOWLEDGE GENERATION</a:t>
            </a:r>
            <a:endParaRPr sz="1400" b="0">
              <a:solidFill>
                <a:srgbClr val="595A58"/>
              </a:solidFill>
              <a:latin typeface="Lufga" panose="00000500000000000000" pitchFamily="2" charset="0"/>
              <a:sym typeface="Arial"/>
            </a:endParaRPr>
          </a:p>
        </p:txBody>
      </p:sp>
      <p:sp>
        <p:nvSpPr>
          <p:cNvPr id="48" name="Google Shape;159;p3">
            <a:extLst>
              <a:ext uri="{FF2B5EF4-FFF2-40B4-BE49-F238E27FC236}">
                <a16:creationId xmlns:a16="http://schemas.microsoft.com/office/drawing/2014/main" id="{8F577B70-3811-4003-4045-F427435FE3A6}"/>
              </a:ext>
            </a:extLst>
          </p:cNvPr>
          <p:cNvSpPr txBox="1"/>
          <p:nvPr/>
        </p:nvSpPr>
        <p:spPr>
          <a:xfrm>
            <a:off x="8559646" y="3159039"/>
            <a:ext cx="3008819" cy="2251899"/>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100" b="0">
                <a:solidFill>
                  <a:srgbClr val="7C7D7C"/>
                </a:solidFill>
                <a:latin typeface="Lufga" panose="00000500000000000000" pitchFamily="2" charset="0"/>
                <a:sym typeface="Arial"/>
              </a:rPr>
              <a:t>The All-Africa Students Union (AASU) advances its core mandate through research and knowledge generation by producing evidence-based insights that inform policy, advocacy, and programme design across the continent. Through strategic studies, student-led research initiatives, and partnerships with academic and policy institutions, AASU ensures that the voices and experiences of African students are systematically documented and integrated into continental and global education discourse.</a:t>
            </a:r>
            <a:endParaRPr sz="1100" b="0">
              <a:solidFill>
                <a:srgbClr val="7C7D7C"/>
              </a:solidFill>
              <a:latin typeface="Lufga" panose="00000500000000000000" pitchFamily="2" charset="0"/>
              <a:sym typeface="Arial"/>
            </a:endParaRPr>
          </a:p>
        </p:txBody>
      </p:sp>
      <p:pic>
        <p:nvPicPr>
          <p:cNvPr id="49" name="Google Shape;160;p3" descr="Research with solid fill">
            <a:extLst>
              <a:ext uri="{FF2B5EF4-FFF2-40B4-BE49-F238E27FC236}">
                <a16:creationId xmlns:a16="http://schemas.microsoft.com/office/drawing/2014/main" id="{2247317C-B6B3-F965-5663-01319739BF7F}"/>
              </a:ext>
            </a:extLst>
          </p:cNvPr>
          <p:cNvPicPr preferRelativeResize="0"/>
          <p:nvPr/>
        </p:nvPicPr>
        <p:blipFill rotWithShape="1">
          <a:blip r:embed="rId4">
            <a:alphaModFix/>
          </a:blip>
          <a:srcRect/>
          <a:stretch/>
        </p:blipFill>
        <p:spPr>
          <a:xfrm>
            <a:off x="8148872" y="2052072"/>
            <a:ext cx="725957" cy="725957"/>
          </a:xfrm>
          <a:prstGeom prst="rect">
            <a:avLst/>
          </a:prstGeom>
          <a:noFill/>
          <a:ln>
            <a:noFill/>
          </a:ln>
        </p:spPr>
      </p:pic>
      <p:pic>
        <p:nvPicPr>
          <p:cNvPr id="50" name="Google Shape;161;p3">
            <a:extLst>
              <a:ext uri="{FF2B5EF4-FFF2-40B4-BE49-F238E27FC236}">
                <a16:creationId xmlns:a16="http://schemas.microsoft.com/office/drawing/2014/main" id="{E62C524E-F205-507E-9DEB-FA8FE8D1E29A}"/>
              </a:ext>
            </a:extLst>
          </p:cNvPr>
          <p:cNvPicPr preferRelativeResize="0"/>
          <p:nvPr/>
        </p:nvPicPr>
        <p:blipFill rotWithShape="1">
          <a:blip r:embed="rId5">
            <a:alphaModFix/>
          </a:blip>
          <a:srcRect/>
          <a:stretch/>
        </p:blipFill>
        <p:spPr>
          <a:xfrm>
            <a:off x="-161546" y="-213743"/>
            <a:ext cx="1770892" cy="1322835"/>
          </a:xfrm>
          <a:prstGeom prst="rect">
            <a:avLst/>
          </a:prstGeom>
          <a:noFill/>
          <a:ln>
            <a:noFill/>
          </a:ln>
        </p:spPr>
      </p:pic>
      <p:pic>
        <p:nvPicPr>
          <p:cNvPr id="51" name="Google Shape;162;p3">
            <a:extLst>
              <a:ext uri="{FF2B5EF4-FFF2-40B4-BE49-F238E27FC236}">
                <a16:creationId xmlns:a16="http://schemas.microsoft.com/office/drawing/2014/main" id="{5AF52E9B-EE4F-1C76-5554-0EAF9AC93921}"/>
              </a:ext>
            </a:extLst>
          </p:cNvPr>
          <p:cNvPicPr preferRelativeResize="0"/>
          <p:nvPr/>
        </p:nvPicPr>
        <p:blipFill rotWithShape="1">
          <a:blip r:embed="rId6">
            <a:alphaModFix/>
          </a:blip>
          <a:srcRect/>
          <a:stretch/>
        </p:blipFill>
        <p:spPr>
          <a:xfrm>
            <a:off x="10506454" y="5748907"/>
            <a:ext cx="1770892" cy="132283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p:tgtEl>
                                          <p:spTgt spid="27"/>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p:tgtEl>
                                          <p:spTgt spid="29"/>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p:tgtEl>
                                          <p:spTgt spid="30"/>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p:tgtEl>
                                          <p:spTgt spid="31"/>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p:tgtEl>
                                          <p:spTgt spid="32"/>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p:tgtEl>
                                          <p:spTgt spid="34"/>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p:tgtEl>
                                          <p:spTgt spid="35"/>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p:tgtEl>
                                          <p:spTgt spid="37"/>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p:tgtEl>
                                          <p:spTgt spid="38"/>
                                        </p:tgtEl>
                                        <p:attrNameLst>
                                          <p:attrName>ppt_y</p:attrName>
                                        </p:attrNameLst>
                                      </p:cBhvr>
                                      <p:tavLst>
                                        <p:tav tm="0">
                                          <p:val>
                                            <p:strVal val="#ppt_y+1"/>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p:tgtEl>
                                          <p:spTgt spid="39"/>
                                        </p:tgtEl>
                                        <p:attrNameLst>
                                          <p:attrName>ppt_y</p:attrName>
                                        </p:attrNameLst>
                                      </p:cBhvr>
                                      <p:tavLst>
                                        <p:tav tm="0">
                                          <p:val>
                                            <p:strVal val="#ppt_y+1"/>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p:tgtEl>
                                          <p:spTgt spid="40"/>
                                        </p:tgtEl>
                                        <p:attrNameLst>
                                          <p:attrName>ppt_y</p:attrName>
                                        </p:attrNameLst>
                                      </p:cBhvr>
                                      <p:tavLst>
                                        <p:tav tm="0">
                                          <p:val>
                                            <p:strVal val="#ppt_y+1"/>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p:tgtEl>
                                          <p:spTgt spid="41"/>
                                        </p:tgtEl>
                                        <p:attrNameLst>
                                          <p:attrName>ppt_y</p:attrName>
                                        </p:attrNameLst>
                                      </p:cBhvr>
                                      <p:tavLst>
                                        <p:tav tm="0">
                                          <p:val>
                                            <p:strVal val="#ppt_y+1"/>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p:tgtEl>
                                          <p:spTgt spid="42"/>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p:tgtEl>
                                          <p:spTgt spid="43"/>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additive="base">
                                        <p:cTn id="65" dur="500"/>
                                        <p:tgtEl>
                                          <p:spTgt spid="44"/>
                                        </p:tgtEl>
                                        <p:attrNameLst>
                                          <p:attrName>ppt_y</p:attrName>
                                        </p:attrNameLst>
                                      </p:cBhvr>
                                      <p:tavLst>
                                        <p:tav tm="0">
                                          <p:val>
                                            <p:strVal val="#ppt_y+1"/>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additive="base">
                                        <p:cTn id="68" dur="500"/>
                                        <p:tgtEl>
                                          <p:spTgt spid="46"/>
                                        </p:tgtEl>
                                        <p:attrNameLst>
                                          <p:attrName>ppt_y</p:attrName>
                                        </p:attrNameLst>
                                      </p:cBhvr>
                                      <p:tavLst>
                                        <p:tav tm="0">
                                          <p:val>
                                            <p:strVal val="#ppt_y+1"/>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p:tgtEl>
                                          <p:spTgt spid="47"/>
                                        </p:tgtEl>
                                        <p:attrNameLst>
                                          <p:attrName>ppt_y</p:attrName>
                                        </p:attrNameLst>
                                      </p:cBhvr>
                                      <p:tavLst>
                                        <p:tav tm="0">
                                          <p:val>
                                            <p:strVal val="#ppt_y+1"/>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500"/>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7;p4">
            <a:extLst>
              <a:ext uri="{FF2B5EF4-FFF2-40B4-BE49-F238E27FC236}">
                <a16:creationId xmlns:a16="http://schemas.microsoft.com/office/drawing/2014/main" id="{A7C4DA62-A8B1-5317-E863-16B08B788DB0}"/>
              </a:ext>
            </a:extLst>
          </p:cNvPr>
          <p:cNvSpPr/>
          <p:nvPr/>
        </p:nvSpPr>
        <p:spPr>
          <a:xfrm>
            <a:off x="6939787" y="533400"/>
            <a:ext cx="3194813" cy="6143625"/>
          </a:xfrm>
          <a:prstGeom prst="roundRect">
            <a:avLst>
              <a:gd name="adj" fmla="val 13398"/>
            </a:avLst>
          </a:prstGeom>
          <a:solidFill>
            <a:srgbClr val="C00000"/>
          </a:solidFill>
          <a:ln>
            <a:noFill/>
          </a:ln>
          <a:effectLst>
            <a:outerShdw blurRad="279400" dist="76600" dir="5400000" rotWithShape="0">
              <a:srgbClr val="000000">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ea typeface="Arial"/>
              <a:cs typeface="Arial"/>
              <a:sym typeface="Arial"/>
            </a:endParaRPr>
          </a:p>
        </p:txBody>
      </p:sp>
      <p:sp>
        <p:nvSpPr>
          <p:cNvPr id="3" name="Google Shape;168;p4">
            <a:extLst>
              <a:ext uri="{FF2B5EF4-FFF2-40B4-BE49-F238E27FC236}">
                <a16:creationId xmlns:a16="http://schemas.microsoft.com/office/drawing/2014/main" id="{AC813125-B646-AD8E-D8F1-7425501947ED}"/>
              </a:ext>
            </a:extLst>
          </p:cNvPr>
          <p:cNvSpPr txBox="1"/>
          <p:nvPr/>
        </p:nvSpPr>
        <p:spPr>
          <a:xfrm>
            <a:off x="1203805" y="987260"/>
            <a:ext cx="4607372" cy="543739"/>
          </a:xfrm>
          <a:prstGeom prst="rect">
            <a:avLst/>
          </a:prstGeom>
          <a:noFill/>
          <a:ln>
            <a:noFill/>
          </a:ln>
        </p:spPr>
        <p:txBody>
          <a:bodyPr spcFirstLastPara="1" wrap="square" lIns="25400" tIns="25400" rIns="25400" bIns="25400" anchor="t" anchorCtr="0">
            <a:spAutoFit/>
          </a:bodyPr>
          <a:lstStyle/>
          <a:p>
            <a:pPr marL="0" marR="0" lvl="0" indent="0" algn="l" rtl="0">
              <a:lnSpc>
                <a:spcPct val="80000"/>
              </a:lnSpc>
              <a:spcBef>
                <a:spcPts val="0"/>
              </a:spcBef>
              <a:spcAft>
                <a:spcPts val="0"/>
              </a:spcAft>
              <a:buNone/>
            </a:pPr>
            <a:r>
              <a:rPr lang="en-US" sz="4000" b="1">
                <a:solidFill>
                  <a:srgbClr val="595A58"/>
                </a:solidFill>
                <a:latin typeface="Lufga" panose="00000500000000000000" pitchFamily="2" charset="0"/>
                <a:ea typeface="Arial"/>
                <a:cs typeface="Arial"/>
                <a:sym typeface="Arial"/>
              </a:rPr>
              <a:t>ABOUT </a:t>
            </a:r>
            <a:r>
              <a:rPr lang="en-US" sz="4000" b="1">
                <a:solidFill>
                  <a:srgbClr val="FF0000"/>
                </a:solidFill>
                <a:latin typeface="Lufga" panose="00000500000000000000" pitchFamily="2" charset="0"/>
                <a:ea typeface="Arial"/>
                <a:cs typeface="Arial"/>
                <a:sym typeface="Arial"/>
              </a:rPr>
              <a:t>AASU</a:t>
            </a:r>
            <a:endParaRPr sz="4000" b="1">
              <a:solidFill>
                <a:srgbClr val="FF0000"/>
              </a:solidFill>
              <a:latin typeface="Lufga" panose="00000500000000000000" pitchFamily="2" charset="0"/>
              <a:ea typeface="Arial"/>
              <a:cs typeface="Arial"/>
              <a:sym typeface="Arial"/>
            </a:endParaRPr>
          </a:p>
        </p:txBody>
      </p:sp>
      <p:sp>
        <p:nvSpPr>
          <p:cNvPr id="4" name="Google Shape;169;p4">
            <a:extLst>
              <a:ext uri="{FF2B5EF4-FFF2-40B4-BE49-F238E27FC236}">
                <a16:creationId xmlns:a16="http://schemas.microsoft.com/office/drawing/2014/main" id="{131C9A77-AB8F-9259-79FC-79112AAF21A3}"/>
              </a:ext>
            </a:extLst>
          </p:cNvPr>
          <p:cNvSpPr txBox="1"/>
          <p:nvPr/>
        </p:nvSpPr>
        <p:spPr>
          <a:xfrm>
            <a:off x="663047" y="2990251"/>
            <a:ext cx="5066417" cy="2267287"/>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800" b="0">
                <a:solidFill>
                  <a:srgbClr val="2C2D2C"/>
                </a:solidFill>
                <a:latin typeface="Lufga" panose="00000500000000000000" pitchFamily="2" charset="0"/>
                <a:ea typeface="Arial"/>
                <a:cs typeface="Arial"/>
                <a:sym typeface="Arial"/>
              </a:rPr>
              <a:t>AASU’s Strategic Priorities are fully aligned to the UN and AU’s development priorities as articulated in the Sustainable Development Goals (SDGs) and Agenda 2063 respectively. In addition, these priorities complement the global efforts to build a relevant contemporary human capital, capable of fitting into the global citizen ecosystem. </a:t>
            </a:r>
            <a:endParaRPr sz="1800" b="0">
              <a:solidFill>
                <a:srgbClr val="2C2D2C"/>
              </a:solidFill>
              <a:latin typeface="Lufga" panose="00000500000000000000" pitchFamily="2" charset="0"/>
              <a:ea typeface="Arial"/>
              <a:cs typeface="Arial"/>
              <a:sym typeface="Arial"/>
            </a:endParaRPr>
          </a:p>
        </p:txBody>
      </p:sp>
      <p:sp>
        <p:nvSpPr>
          <p:cNvPr id="5" name="Google Shape;170;p4">
            <a:extLst>
              <a:ext uri="{FF2B5EF4-FFF2-40B4-BE49-F238E27FC236}">
                <a16:creationId xmlns:a16="http://schemas.microsoft.com/office/drawing/2014/main" id="{4CED894C-1A48-D04F-5EDA-8C494AE21522}"/>
              </a:ext>
            </a:extLst>
          </p:cNvPr>
          <p:cNvSpPr/>
          <p:nvPr/>
        </p:nvSpPr>
        <p:spPr>
          <a:xfrm>
            <a:off x="6874824" y="304800"/>
            <a:ext cx="3126426" cy="6229966"/>
          </a:xfrm>
          <a:prstGeom prst="roundRect">
            <a:avLst>
              <a:gd name="adj" fmla="val 13398"/>
            </a:avLst>
          </a:prstGeom>
          <a:solidFill>
            <a:srgbClr val="FFFFFF"/>
          </a:solidFill>
          <a:ln>
            <a:noFill/>
          </a:ln>
          <a:effectLst>
            <a:outerShdw blurRad="279400" dist="76600" dir="5400000" rotWithShape="0">
              <a:srgbClr val="000000">
                <a:alpha val="30196"/>
              </a:srgbClr>
            </a:outerShdw>
          </a:effectLst>
        </p:spPr>
        <p:txBody>
          <a:bodyPr spcFirstLastPara="1" wrap="square" lIns="0" tIns="0" rIns="0" bIns="0" anchor="ctr" anchorCtr="0">
            <a:noAutofit/>
          </a:bodyPr>
          <a:lstStyle/>
          <a:p>
            <a:pPr marL="0" marR="0" lvl="0" indent="0" algn="ctr" rtl="0">
              <a:spcBef>
                <a:spcPts val="0"/>
              </a:spcBef>
              <a:spcAft>
                <a:spcPts val="0"/>
              </a:spcAft>
              <a:buNone/>
            </a:pPr>
            <a:endParaRPr sz="1600">
              <a:solidFill>
                <a:srgbClr val="FFFFFF"/>
              </a:solidFill>
              <a:latin typeface="Lufga" panose="00000500000000000000" pitchFamily="2" charset="0"/>
              <a:ea typeface="Arial"/>
              <a:cs typeface="Arial"/>
              <a:sym typeface="Arial"/>
            </a:endParaRPr>
          </a:p>
        </p:txBody>
      </p:sp>
      <p:sp>
        <p:nvSpPr>
          <p:cNvPr id="6" name="Google Shape;171;p4">
            <a:extLst>
              <a:ext uri="{FF2B5EF4-FFF2-40B4-BE49-F238E27FC236}">
                <a16:creationId xmlns:a16="http://schemas.microsoft.com/office/drawing/2014/main" id="{F193FAD8-8560-1197-258D-AB06E2E75BF0}"/>
              </a:ext>
            </a:extLst>
          </p:cNvPr>
          <p:cNvSpPr txBox="1"/>
          <p:nvPr/>
        </p:nvSpPr>
        <p:spPr>
          <a:xfrm>
            <a:off x="623814" y="2168867"/>
            <a:ext cx="4745887" cy="482183"/>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1400" b="1">
                <a:solidFill>
                  <a:srgbClr val="2C2D2C"/>
                </a:solidFill>
                <a:latin typeface="Lufga" panose="00000500000000000000" pitchFamily="2" charset="0"/>
                <a:ea typeface="Arial"/>
                <a:cs typeface="Arial"/>
                <a:sym typeface="Arial"/>
              </a:rPr>
              <a:t>STRATEGIC PRIORITIES OF THE ALL-AFRICA STUDENTS UNION </a:t>
            </a:r>
            <a:endParaRPr sz="1400" b="1">
              <a:solidFill>
                <a:srgbClr val="2C2D2C"/>
              </a:solidFill>
              <a:latin typeface="Lufga" panose="00000500000000000000" pitchFamily="2" charset="0"/>
              <a:ea typeface="Arial"/>
              <a:cs typeface="Arial"/>
              <a:sym typeface="Arial"/>
            </a:endParaRPr>
          </a:p>
        </p:txBody>
      </p:sp>
      <p:pic>
        <p:nvPicPr>
          <p:cNvPr id="7" name="Google Shape;172;p4">
            <a:extLst>
              <a:ext uri="{FF2B5EF4-FFF2-40B4-BE49-F238E27FC236}">
                <a16:creationId xmlns:a16="http://schemas.microsoft.com/office/drawing/2014/main" id="{07404ADA-3493-DA89-CBC8-7A2EB29FED19}"/>
              </a:ext>
            </a:extLst>
          </p:cNvPr>
          <p:cNvPicPr preferRelativeResize="0"/>
          <p:nvPr/>
        </p:nvPicPr>
        <p:blipFill rotWithShape="1">
          <a:blip r:embed="rId2">
            <a:alphaModFix/>
          </a:blip>
          <a:srcRect/>
          <a:stretch/>
        </p:blipFill>
        <p:spPr>
          <a:xfrm>
            <a:off x="487691" y="851119"/>
            <a:ext cx="577598" cy="738783"/>
          </a:xfrm>
          <a:prstGeom prst="rect">
            <a:avLst/>
          </a:prstGeom>
          <a:noFill/>
          <a:ln>
            <a:noFill/>
          </a:ln>
        </p:spPr>
      </p:pic>
      <p:pic>
        <p:nvPicPr>
          <p:cNvPr id="8" name="Google Shape;173;p4">
            <a:extLst>
              <a:ext uri="{FF2B5EF4-FFF2-40B4-BE49-F238E27FC236}">
                <a16:creationId xmlns:a16="http://schemas.microsoft.com/office/drawing/2014/main" id="{B0BE8B31-2D48-BB37-3DE0-6CF25030AF82}"/>
              </a:ext>
            </a:extLst>
          </p:cNvPr>
          <p:cNvPicPr preferRelativeResize="0"/>
          <p:nvPr/>
        </p:nvPicPr>
        <p:blipFill rotWithShape="1">
          <a:blip r:embed="rId3">
            <a:alphaModFix/>
          </a:blip>
          <a:srcRect/>
          <a:stretch/>
        </p:blipFill>
        <p:spPr>
          <a:xfrm>
            <a:off x="6939787" y="1634555"/>
            <a:ext cx="2908256" cy="4701680"/>
          </a:xfrm>
          <a:prstGeom prst="rect">
            <a:avLst/>
          </a:prstGeom>
          <a:noFill/>
          <a:ln>
            <a:noFill/>
          </a:ln>
        </p:spPr>
      </p:pic>
      <p:sp>
        <p:nvSpPr>
          <p:cNvPr id="9" name="Google Shape;174;p4">
            <a:extLst>
              <a:ext uri="{FF2B5EF4-FFF2-40B4-BE49-F238E27FC236}">
                <a16:creationId xmlns:a16="http://schemas.microsoft.com/office/drawing/2014/main" id="{8FD18C02-37D5-87DF-2A6C-DD115539EE20}"/>
              </a:ext>
            </a:extLst>
          </p:cNvPr>
          <p:cNvSpPr txBox="1"/>
          <p:nvPr/>
        </p:nvSpPr>
        <p:spPr>
          <a:xfrm>
            <a:off x="6878186" y="987261"/>
            <a:ext cx="3123064" cy="1190069"/>
          </a:xfrm>
          <a:prstGeom prst="rect">
            <a:avLst/>
          </a:prstGeom>
          <a:noFill/>
          <a:ln>
            <a:noFill/>
          </a:ln>
        </p:spPr>
        <p:txBody>
          <a:bodyPr spcFirstLastPara="1" wrap="square" lIns="25400" tIns="25400" rIns="25400" bIns="25400" anchor="t" anchorCtr="0">
            <a:spAutoFit/>
          </a:bodyPr>
          <a:lstStyle/>
          <a:p>
            <a:pPr marL="0" marR="0" lvl="0" indent="0" algn="l" rtl="0">
              <a:spcBef>
                <a:spcPts val="0"/>
              </a:spcBef>
              <a:spcAft>
                <a:spcPts val="0"/>
              </a:spcAft>
              <a:buNone/>
            </a:pPr>
            <a:r>
              <a:rPr lang="en-US" sz="2000" b="1">
                <a:solidFill>
                  <a:srgbClr val="7D7D7D"/>
                </a:solidFill>
                <a:latin typeface="Lufga" panose="00000500000000000000" pitchFamily="2" charset="0"/>
                <a:ea typeface="Arial"/>
                <a:cs typeface="Arial"/>
                <a:sym typeface="Arial"/>
              </a:rPr>
              <a:t>The Seven (7) Strategic Priorities of the Union are:</a:t>
            </a:r>
            <a:endParaRPr>
              <a:latin typeface="Lufga" panose="00000500000000000000" pitchFamily="2" charset="0"/>
            </a:endParaRPr>
          </a:p>
          <a:p>
            <a:pPr marL="0" marR="0" lvl="0" indent="0" algn="l" rtl="0">
              <a:spcBef>
                <a:spcPts val="0"/>
              </a:spcBef>
              <a:spcAft>
                <a:spcPts val="0"/>
              </a:spcAft>
              <a:buNone/>
            </a:pPr>
            <a:r>
              <a:rPr lang="en-US" sz="1400" b="0">
                <a:solidFill>
                  <a:srgbClr val="7D7D7D"/>
                </a:solidFill>
                <a:latin typeface="Lufga" panose="00000500000000000000" pitchFamily="2" charset="0"/>
                <a:ea typeface="Arial"/>
                <a:cs typeface="Arial"/>
                <a:sym typeface="Arial"/>
              </a:rPr>
              <a:t> </a:t>
            </a:r>
            <a:endParaRPr>
              <a:latin typeface="Lufga" panose="00000500000000000000" pitchFamily="2" charset="0"/>
            </a:endParaRPr>
          </a:p>
        </p:txBody>
      </p:sp>
      <p:pic>
        <p:nvPicPr>
          <p:cNvPr id="10" name="Google Shape;175;p4">
            <a:extLst>
              <a:ext uri="{FF2B5EF4-FFF2-40B4-BE49-F238E27FC236}">
                <a16:creationId xmlns:a16="http://schemas.microsoft.com/office/drawing/2014/main" id="{99D648FC-EF6C-D651-A476-00DF68AABC4B}"/>
              </a:ext>
            </a:extLst>
          </p:cNvPr>
          <p:cNvPicPr preferRelativeResize="0"/>
          <p:nvPr/>
        </p:nvPicPr>
        <p:blipFill rotWithShape="1">
          <a:blip r:embed="rId4">
            <a:alphaModFix/>
          </a:blip>
          <a:srcRect r="80332"/>
          <a:stretch/>
        </p:blipFill>
        <p:spPr>
          <a:xfrm>
            <a:off x="11595033" y="118024"/>
            <a:ext cx="418075" cy="525764"/>
          </a:xfrm>
          <a:prstGeom prst="rect">
            <a:avLst/>
          </a:prstGeom>
          <a:noFill/>
          <a:ln>
            <a:noFill/>
          </a:ln>
        </p:spPr>
      </p:pic>
      <p:pic>
        <p:nvPicPr>
          <p:cNvPr id="11" name="Google Shape;176;p4">
            <a:extLst>
              <a:ext uri="{FF2B5EF4-FFF2-40B4-BE49-F238E27FC236}">
                <a16:creationId xmlns:a16="http://schemas.microsoft.com/office/drawing/2014/main" id="{B475073A-6F58-BEF4-3B8F-E6FC59ADB153}"/>
              </a:ext>
            </a:extLst>
          </p:cNvPr>
          <p:cNvPicPr preferRelativeResize="0"/>
          <p:nvPr/>
        </p:nvPicPr>
        <p:blipFill rotWithShape="1">
          <a:blip r:embed="rId5">
            <a:alphaModFix/>
          </a:blip>
          <a:srcRect/>
          <a:stretch/>
        </p:blipFill>
        <p:spPr>
          <a:xfrm>
            <a:off x="-161546" y="-213743"/>
            <a:ext cx="1770892" cy="1322835"/>
          </a:xfrm>
          <a:prstGeom prst="rect">
            <a:avLst/>
          </a:prstGeom>
          <a:noFill/>
          <a:ln>
            <a:noFill/>
          </a:ln>
        </p:spPr>
      </p:pic>
      <p:pic>
        <p:nvPicPr>
          <p:cNvPr id="12" name="Google Shape;177;p4">
            <a:extLst>
              <a:ext uri="{FF2B5EF4-FFF2-40B4-BE49-F238E27FC236}">
                <a16:creationId xmlns:a16="http://schemas.microsoft.com/office/drawing/2014/main" id="{EAAAE7FE-FEB3-EB34-F7A4-F05E5B06B54D}"/>
              </a:ext>
            </a:extLst>
          </p:cNvPr>
          <p:cNvPicPr preferRelativeResize="0"/>
          <p:nvPr/>
        </p:nvPicPr>
        <p:blipFill rotWithShape="1">
          <a:blip r:embed="rId6">
            <a:alphaModFix/>
          </a:blip>
          <a:srcRect/>
          <a:stretch/>
        </p:blipFill>
        <p:spPr>
          <a:xfrm>
            <a:off x="10506454" y="5748907"/>
            <a:ext cx="1770892" cy="1322835"/>
          </a:xfrm>
          <a:prstGeom prst="rect">
            <a:avLst/>
          </a:prstGeom>
          <a:noFill/>
          <a:ln>
            <a:noFill/>
          </a:ln>
        </p:spPr>
      </p:pic>
    </p:spTree>
    <p:extLst>
      <p:ext uri="{BB962C8B-B14F-4D97-AF65-F5344CB8AC3E}">
        <p14:creationId xmlns:p14="http://schemas.microsoft.com/office/powerpoint/2010/main" val="192786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1;p8">
            <a:extLst>
              <a:ext uri="{FF2B5EF4-FFF2-40B4-BE49-F238E27FC236}">
                <a16:creationId xmlns:a16="http://schemas.microsoft.com/office/drawing/2014/main" id="{A7E40FF3-E54D-4DA3-C391-B0F18250E5E4}"/>
              </a:ext>
            </a:extLst>
          </p:cNvPr>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ufga" panose="00000500000000000000" pitchFamily="2" charset="0"/>
              <a:ea typeface="Helvetica Neue"/>
              <a:cs typeface="Helvetica Neue"/>
              <a:sym typeface="Helvetica Neue"/>
            </a:endParaRPr>
          </a:p>
        </p:txBody>
      </p:sp>
      <p:pic>
        <p:nvPicPr>
          <p:cNvPr id="5" name="Google Shape;202;p8" descr="A person carrying a child&#10;&#10;Description automatically generated">
            <a:extLst>
              <a:ext uri="{FF2B5EF4-FFF2-40B4-BE49-F238E27FC236}">
                <a16:creationId xmlns:a16="http://schemas.microsoft.com/office/drawing/2014/main" id="{2486A8D8-A991-C887-C741-CDC6CFE0B97D}"/>
              </a:ext>
            </a:extLst>
          </p:cNvPr>
          <p:cNvPicPr preferRelativeResize="0"/>
          <p:nvPr/>
        </p:nvPicPr>
        <p:blipFill rotWithShape="1">
          <a:blip r:embed="rId2">
            <a:alphaModFix/>
          </a:blip>
          <a:srcRect/>
          <a:stretch/>
        </p:blipFill>
        <p:spPr>
          <a:xfrm>
            <a:off x="9179898" y="900139"/>
            <a:ext cx="1875358" cy="2663553"/>
          </a:xfrm>
          <a:prstGeom prst="rect">
            <a:avLst/>
          </a:prstGeom>
          <a:noFill/>
          <a:ln>
            <a:noFill/>
          </a:ln>
        </p:spPr>
      </p:pic>
      <p:pic>
        <p:nvPicPr>
          <p:cNvPr id="7" name="Google Shape;203;p8" descr="An object with a knot on it&#10;&#10;Description automatically generated">
            <a:extLst>
              <a:ext uri="{FF2B5EF4-FFF2-40B4-BE49-F238E27FC236}">
                <a16:creationId xmlns:a16="http://schemas.microsoft.com/office/drawing/2014/main" id="{D211D6A2-6238-E378-7F0F-E0EC8D273E95}"/>
              </a:ext>
            </a:extLst>
          </p:cNvPr>
          <p:cNvPicPr preferRelativeResize="0"/>
          <p:nvPr/>
        </p:nvPicPr>
        <p:blipFill rotWithShape="1">
          <a:blip r:embed="rId3">
            <a:alphaModFix/>
          </a:blip>
          <a:srcRect/>
          <a:stretch/>
        </p:blipFill>
        <p:spPr>
          <a:xfrm>
            <a:off x="3151352" y="947390"/>
            <a:ext cx="1837620" cy="2599235"/>
          </a:xfrm>
          <a:prstGeom prst="rect">
            <a:avLst/>
          </a:prstGeom>
          <a:noFill/>
          <a:ln>
            <a:noFill/>
          </a:ln>
        </p:spPr>
      </p:pic>
      <p:pic>
        <p:nvPicPr>
          <p:cNvPr id="9" name="Google Shape;204;p8" descr="A person with his head down&#10;&#10;Description automatically generated">
            <a:extLst>
              <a:ext uri="{FF2B5EF4-FFF2-40B4-BE49-F238E27FC236}">
                <a16:creationId xmlns:a16="http://schemas.microsoft.com/office/drawing/2014/main" id="{D86FECC2-1C03-6283-76AB-7C5B76E77DD5}"/>
              </a:ext>
            </a:extLst>
          </p:cNvPr>
          <p:cNvPicPr preferRelativeResize="0"/>
          <p:nvPr/>
        </p:nvPicPr>
        <p:blipFill rotWithShape="1">
          <a:blip r:embed="rId4">
            <a:alphaModFix/>
          </a:blip>
          <a:srcRect/>
          <a:stretch/>
        </p:blipFill>
        <p:spPr>
          <a:xfrm>
            <a:off x="7177365" y="947390"/>
            <a:ext cx="1833191" cy="2599235"/>
          </a:xfrm>
          <a:prstGeom prst="rect">
            <a:avLst/>
          </a:prstGeom>
          <a:noFill/>
          <a:ln>
            <a:noFill/>
          </a:ln>
        </p:spPr>
      </p:pic>
      <p:pic>
        <p:nvPicPr>
          <p:cNvPr id="11" name="Google Shape;205;p8" descr="A child carrying a large container on her head&#10;&#10;Description automatically generated">
            <a:extLst>
              <a:ext uri="{FF2B5EF4-FFF2-40B4-BE49-F238E27FC236}">
                <a16:creationId xmlns:a16="http://schemas.microsoft.com/office/drawing/2014/main" id="{6E08F70E-4B81-C4AA-8C1E-841E184777D9}"/>
              </a:ext>
            </a:extLst>
          </p:cNvPr>
          <p:cNvPicPr preferRelativeResize="0"/>
          <p:nvPr/>
        </p:nvPicPr>
        <p:blipFill rotWithShape="1">
          <a:blip r:embed="rId5">
            <a:alphaModFix/>
          </a:blip>
          <a:srcRect/>
          <a:stretch/>
        </p:blipFill>
        <p:spPr>
          <a:xfrm>
            <a:off x="5159558" y="947390"/>
            <a:ext cx="1833978" cy="2599235"/>
          </a:xfrm>
          <a:prstGeom prst="rect">
            <a:avLst/>
          </a:prstGeom>
          <a:noFill/>
          <a:ln>
            <a:noFill/>
          </a:ln>
        </p:spPr>
      </p:pic>
      <p:pic>
        <p:nvPicPr>
          <p:cNvPr id="13" name="Google Shape;206;p8">
            <a:extLst>
              <a:ext uri="{FF2B5EF4-FFF2-40B4-BE49-F238E27FC236}">
                <a16:creationId xmlns:a16="http://schemas.microsoft.com/office/drawing/2014/main" id="{BD58A824-FCA7-C1DB-2713-FB2BEFC77F5A}"/>
              </a:ext>
            </a:extLst>
          </p:cNvPr>
          <p:cNvPicPr preferRelativeResize="0"/>
          <p:nvPr/>
        </p:nvPicPr>
        <p:blipFill rotWithShape="1">
          <a:blip r:embed="rId6">
            <a:alphaModFix/>
          </a:blip>
          <a:srcRect/>
          <a:stretch/>
        </p:blipFill>
        <p:spPr>
          <a:xfrm>
            <a:off x="1206618" y="3800922"/>
            <a:ext cx="1839233" cy="2601333"/>
          </a:xfrm>
          <a:prstGeom prst="rect">
            <a:avLst/>
          </a:prstGeom>
          <a:noFill/>
          <a:ln>
            <a:noFill/>
          </a:ln>
        </p:spPr>
      </p:pic>
      <p:pic>
        <p:nvPicPr>
          <p:cNvPr id="15" name="Google Shape;207;p8" descr="A person and person wearing face masks&#10;&#10;Description automatically generated">
            <a:extLst>
              <a:ext uri="{FF2B5EF4-FFF2-40B4-BE49-F238E27FC236}">
                <a16:creationId xmlns:a16="http://schemas.microsoft.com/office/drawing/2014/main" id="{8F39CDE7-6118-57EB-8B4A-7941091F47B3}"/>
              </a:ext>
            </a:extLst>
          </p:cNvPr>
          <p:cNvPicPr preferRelativeResize="0"/>
          <p:nvPr/>
        </p:nvPicPr>
        <p:blipFill rotWithShape="1">
          <a:blip r:embed="rId7">
            <a:alphaModFix/>
          </a:blip>
          <a:srcRect/>
          <a:stretch/>
        </p:blipFill>
        <p:spPr>
          <a:xfrm>
            <a:off x="7157215" y="3641717"/>
            <a:ext cx="1987453" cy="2825536"/>
          </a:xfrm>
          <a:prstGeom prst="rect">
            <a:avLst/>
          </a:prstGeom>
          <a:noFill/>
          <a:ln>
            <a:noFill/>
          </a:ln>
        </p:spPr>
      </p:pic>
      <p:pic>
        <p:nvPicPr>
          <p:cNvPr id="17" name="Google Shape;208;p8" descr="A white and red cover with a red and white design&#10;&#10;Description automatically generated">
            <a:extLst>
              <a:ext uri="{FF2B5EF4-FFF2-40B4-BE49-F238E27FC236}">
                <a16:creationId xmlns:a16="http://schemas.microsoft.com/office/drawing/2014/main" id="{D395DF7C-DBF7-09C5-F0BA-D778B17463A5}"/>
              </a:ext>
            </a:extLst>
          </p:cNvPr>
          <p:cNvPicPr preferRelativeResize="0"/>
          <p:nvPr/>
        </p:nvPicPr>
        <p:blipFill rotWithShape="1">
          <a:blip r:embed="rId8">
            <a:alphaModFix/>
          </a:blip>
          <a:srcRect/>
          <a:stretch/>
        </p:blipFill>
        <p:spPr>
          <a:xfrm>
            <a:off x="5212050" y="3735924"/>
            <a:ext cx="1918434" cy="2731329"/>
          </a:xfrm>
          <a:prstGeom prst="rect">
            <a:avLst/>
          </a:prstGeom>
          <a:noFill/>
          <a:ln>
            <a:noFill/>
          </a:ln>
        </p:spPr>
      </p:pic>
      <p:pic>
        <p:nvPicPr>
          <p:cNvPr id="19" name="Google Shape;209;p8">
            <a:extLst>
              <a:ext uri="{FF2B5EF4-FFF2-40B4-BE49-F238E27FC236}">
                <a16:creationId xmlns:a16="http://schemas.microsoft.com/office/drawing/2014/main" id="{77554367-A7D1-EB48-A330-642BAED7015F}"/>
              </a:ext>
            </a:extLst>
          </p:cNvPr>
          <p:cNvPicPr preferRelativeResize="0"/>
          <p:nvPr/>
        </p:nvPicPr>
        <p:blipFill rotWithShape="1">
          <a:blip r:embed="rId9">
            <a:alphaModFix/>
          </a:blip>
          <a:srcRect t="1417" b="1417"/>
          <a:stretch/>
        </p:blipFill>
        <p:spPr>
          <a:xfrm>
            <a:off x="3175111" y="3735924"/>
            <a:ext cx="1987453" cy="2731329"/>
          </a:xfrm>
          <a:prstGeom prst="rect">
            <a:avLst/>
          </a:prstGeom>
          <a:noFill/>
          <a:ln>
            <a:noFill/>
          </a:ln>
        </p:spPr>
      </p:pic>
      <p:sp>
        <p:nvSpPr>
          <p:cNvPr id="21" name="Google Shape;210;p8">
            <a:extLst>
              <a:ext uri="{FF2B5EF4-FFF2-40B4-BE49-F238E27FC236}">
                <a16:creationId xmlns:a16="http://schemas.microsoft.com/office/drawing/2014/main" id="{6A30DA33-9E7C-89F6-A9C4-A0D17B76D9D0}"/>
              </a:ext>
            </a:extLst>
          </p:cNvPr>
          <p:cNvSpPr txBox="1"/>
          <p:nvPr/>
        </p:nvSpPr>
        <p:spPr>
          <a:xfrm>
            <a:off x="3596822" y="325810"/>
            <a:ext cx="514889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FF0000"/>
              </a:buClr>
              <a:buSzPts val="2400"/>
              <a:buFont typeface="Arial"/>
              <a:buNone/>
            </a:pPr>
            <a:r>
              <a:rPr lang="en-US" sz="2400" b="1" i="0" u="none" strike="noStrike" cap="none">
                <a:solidFill>
                  <a:srgbClr val="FF0000"/>
                </a:solidFill>
                <a:latin typeface="Lufga" panose="00000500000000000000" pitchFamily="2" charset="0"/>
                <a:ea typeface="Arial"/>
                <a:cs typeface="Arial"/>
                <a:sym typeface="Arial"/>
              </a:rPr>
              <a:t>SOME AASU PUBLICATIONS</a:t>
            </a:r>
            <a:endParaRPr sz="1800">
              <a:solidFill>
                <a:srgbClr val="FF0000"/>
              </a:solidFill>
              <a:latin typeface="Lufga" panose="00000500000000000000" pitchFamily="2" charset="0"/>
              <a:ea typeface="Arial"/>
              <a:cs typeface="Arial"/>
              <a:sym typeface="Arial"/>
            </a:endParaRPr>
          </a:p>
        </p:txBody>
      </p:sp>
      <p:pic>
        <p:nvPicPr>
          <p:cNvPr id="23" name="Google Shape;211;p8" descr="May be a doodle of ‎text that says '‎TUDENTS AASU دريي TODAA FRICA ضارب اتدای DAAD Geran/ adeeker achar Service THE ENGAGEMENT OF STUDENTS IN AFRICAN HIGHER EDUCATION QUALITY ASSURANCE PRACTICES PRE- DISSEMINATION PROJECT FUNDED UNDER THE A INITIATIVE Harmoriurion MpyTaKaaTKu A3 Global ·Gateway African фaHoeTa‎'‎">
            <a:extLst>
              <a:ext uri="{FF2B5EF4-FFF2-40B4-BE49-F238E27FC236}">
                <a16:creationId xmlns:a16="http://schemas.microsoft.com/office/drawing/2014/main" id="{845F7EDA-EC43-345F-337C-F15A3D5CAB39}"/>
              </a:ext>
            </a:extLst>
          </p:cNvPr>
          <p:cNvPicPr preferRelativeResize="0"/>
          <p:nvPr/>
        </p:nvPicPr>
        <p:blipFill rotWithShape="1">
          <a:blip r:embed="rId10">
            <a:alphaModFix/>
          </a:blip>
          <a:srcRect/>
          <a:stretch/>
        </p:blipFill>
        <p:spPr>
          <a:xfrm>
            <a:off x="1206618" y="947390"/>
            <a:ext cx="1841124" cy="2599235"/>
          </a:xfrm>
          <a:prstGeom prst="rect">
            <a:avLst/>
          </a:prstGeom>
          <a:noFill/>
          <a:ln>
            <a:noFill/>
          </a:ln>
        </p:spPr>
      </p:pic>
      <p:pic>
        <p:nvPicPr>
          <p:cNvPr id="25" name="Google Shape;212;p8" descr="A group of people holding hands together&#10;&#10;AI-generated content may be incorrect.">
            <a:extLst>
              <a:ext uri="{FF2B5EF4-FFF2-40B4-BE49-F238E27FC236}">
                <a16:creationId xmlns:a16="http://schemas.microsoft.com/office/drawing/2014/main" id="{838B544C-60A4-1DED-F9F0-558792E5E7F9}"/>
              </a:ext>
            </a:extLst>
          </p:cNvPr>
          <p:cNvPicPr preferRelativeResize="0"/>
          <p:nvPr/>
        </p:nvPicPr>
        <p:blipFill rotWithShape="1">
          <a:blip r:embed="rId11">
            <a:alphaModFix/>
          </a:blip>
          <a:srcRect/>
          <a:stretch/>
        </p:blipFill>
        <p:spPr>
          <a:xfrm>
            <a:off x="9273928" y="3703388"/>
            <a:ext cx="1987452" cy="2810968"/>
          </a:xfrm>
          <a:prstGeom prst="rect">
            <a:avLst/>
          </a:prstGeom>
          <a:noFill/>
          <a:ln>
            <a:noFill/>
          </a:ln>
        </p:spPr>
      </p:pic>
    </p:spTree>
    <p:extLst>
      <p:ext uri="{BB962C8B-B14F-4D97-AF65-F5344CB8AC3E}">
        <p14:creationId xmlns:p14="http://schemas.microsoft.com/office/powerpoint/2010/main" val="227892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THE PROJECT</a:t>
            </a:r>
            <a:endParaRPr lang="en-US" sz="1150" dirty="0"/>
          </a:p>
        </p:txBody>
      </p:sp>
      <p:sp>
        <p:nvSpPr>
          <p:cNvPr id="3" name="Text 1"/>
          <p:cNvSpPr/>
          <p:nvPr/>
        </p:nvSpPr>
        <p:spPr>
          <a:xfrm>
            <a:off x="502920" y="658368"/>
            <a:ext cx="11155680" cy="548640"/>
          </a:xfrm>
          <a:prstGeom prst="rect">
            <a:avLst/>
          </a:prstGeom>
          <a:noFill/>
          <a:ln/>
        </p:spPr>
        <p:txBody>
          <a:bodyPr wrap="square" lIns="0" tIns="0" rIns="0" bIns="0" rtlCol="0" anchor="ctr"/>
          <a:lstStyle/>
          <a:p>
            <a:pPr marL="0" indent="0">
              <a:buNone/>
            </a:pPr>
            <a:r>
              <a:rPr lang="en-US" sz="2400" b="1" dirty="0">
                <a:solidFill>
                  <a:srgbClr val="1C2A20"/>
                </a:solidFill>
                <a:latin typeface="Lufga" pitchFamily="34" charset="0"/>
                <a:ea typeface="Lufga" pitchFamily="34" charset="-122"/>
                <a:cs typeface="Lufga" pitchFamily="34" charset="-120"/>
              </a:rPr>
              <a:t>GSQA-UE: Greening Skills &amp; Qualifications in Africa — Users' Engagement</a:t>
            </a:r>
            <a:endParaRPr lang="en-US" sz="2400" dirty="0"/>
          </a:p>
        </p:txBody>
      </p:sp>
      <p:sp>
        <p:nvSpPr>
          <p:cNvPr id="4" name="Text 2"/>
          <p:cNvSpPr/>
          <p:nvPr/>
        </p:nvSpPr>
        <p:spPr>
          <a:xfrm>
            <a:off x="502920" y="1554480"/>
            <a:ext cx="5989320" cy="2194560"/>
          </a:xfrm>
          <a:prstGeom prst="rect">
            <a:avLst/>
          </a:prstGeom>
          <a:noFill/>
          <a:ln/>
        </p:spPr>
        <p:txBody>
          <a:bodyPr wrap="square" lIns="0" tIns="0" rIns="0" bIns="0" rtlCol="0" anchor="ctr"/>
          <a:lstStyle/>
          <a:p>
            <a:pPr marL="0" indent="0">
              <a:lnSpc>
                <a:spcPct val="120000"/>
              </a:lnSpc>
              <a:buNone/>
            </a:pPr>
            <a:r>
              <a:rPr lang="en-US" sz="1300" dirty="0">
                <a:solidFill>
                  <a:srgbClr val="3D4A40"/>
                </a:solidFill>
                <a:latin typeface="Lufga" pitchFamily="34" charset="0"/>
                <a:ea typeface="Lufga" pitchFamily="34" charset="-122"/>
                <a:cs typeface="Lufga" pitchFamily="34" charset="-120"/>
              </a:rPr>
              <a:t>Africa is highly vulnerable to climate change and economically dependent on climate-sensitive sectors — a skilled workforce for a sustainable green economy is urgent. Under ACQF Pilot II, the All-Africa Students Union, working with the European Training Foundation, undertook GSQA-UE to lay the foundation for aligning green skills with education and qualifications frameworks across the continent.</a:t>
            </a:r>
            <a:endParaRPr lang="en-US" sz="1300" dirty="0"/>
          </a:p>
        </p:txBody>
      </p:sp>
      <p:sp>
        <p:nvSpPr>
          <p:cNvPr id="5" name="Shape 3"/>
          <p:cNvSpPr/>
          <p:nvPr/>
        </p:nvSpPr>
        <p:spPr>
          <a:xfrm>
            <a:off x="502920" y="3977640"/>
            <a:ext cx="5989320" cy="658368"/>
          </a:xfrm>
          <a:prstGeom prst="roundRect">
            <a:avLst>
              <a:gd name="adj" fmla="val 12500"/>
            </a:avLst>
          </a:prstGeom>
          <a:solidFill>
            <a:srgbClr val="0B5B2E"/>
          </a:solidFill>
          <a:ln/>
        </p:spPr>
        <p:txBody>
          <a:bodyPr/>
          <a:lstStyle/>
          <a:p>
            <a:endParaRPr lang="en-GB"/>
          </a:p>
        </p:txBody>
      </p:sp>
      <p:sp>
        <p:nvSpPr>
          <p:cNvPr id="6" name="Text 4"/>
          <p:cNvSpPr/>
          <p:nvPr/>
        </p:nvSpPr>
        <p:spPr>
          <a:xfrm>
            <a:off x="731520" y="3977640"/>
            <a:ext cx="5577840" cy="658368"/>
          </a:xfrm>
          <a:prstGeom prst="rect">
            <a:avLst/>
          </a:prstGeom>
          <a:noFill/>
          <a:ln/>
        </p:spPr>
        <p:txBody>
          <a:bodyPr wrap="square" lIns="0" tIns="0" rIns="0" bIns="0" rtlCol="0" anchor="ctr"/>
          <a:lstStyle/>
          <a:p>
            <a:pPr marL="0" indent="0">
              <a:buNone/>
            </a:pPr>
            <a:r>
              <a:rPr lang="en-US" sz="1050" b="1" kern="0" spc="150" dirty="0">
                <a:solidFill>
                  <a:srgbClr val="FFFFFF"/>
                </a:solidFill>
                <a:latin typeface="Lufga" pitchFamily="34" charset="0"/>
                <a:ea typeface="Lufga" pitchFamily="34" charset="-122"/>
                <a:cs typeface="Lufga" pitchFamily="34" charset="-120"/>
              </a:rPr>
              <a:t>ACQF PILOT II   ·   AASU × ETF   ·   CO-FUNDED BY THE EUROPEAN UNION</a:t>
            </a:r>
            <a:endParaRPr lang="en-US" sz="1050" dirty="0"/>
          </a:p>
        </p:txBody>
      </p:sp>
      <p:sp>
        <p:nvSpPr>
          <p:cNvPr id="7" name="Text 5"/>
          <p:cNvSpPr/>
          <p:nvPr/>
        </p:nvSpPr>
        <p:spPr>
          <a:xfrm>
            <a:off x="502920" y="4892040"/>
            <a:ext cx="5989320" cy="868680"/>
          </a:xfrm>
          <a:prstGeom prst="rect">
            <a:avLst/>
          </a:prstGeom>
          <a:noFill/>
          <a:ln/>
        </p:spPr>
        <p:txBody>
          <a:bodyPr wrap="square" lIns="0" tIns="0" rIns="0" bIns="0" rtlCol="0" anchor="ctr"/>
          <a:lstStyle/>
          <a:p>
            <a:pPr marL="0" indent="0">
              <a:lnSpc>
                <a:spcPct val="118000"/>
              </a:lnSpc>
              <a:buNone/>
            </a:pPr>
            <a:r>
              <a:rPr lang="en-US" sz="1250" i="1" dirty="0">
                <a:solidFill>
                  <a:srgbClr val="119549"/>
                </a:solidFill>
                <a:latin typeface="Lufga" pitchFamily="34" charset="0"/>
                <a:ea typeface="Lufga" pitchFamily="34" charset="-122"/>
                <a:cs typeface="Lufga" pitchFamily="34" charset="-120"/>
              </a:rPr>
              <a:t>The project is complete — all three deliverables are published. Today is about putting them in your hands.</a:t>
            </a:r>
            <a:endParaRPr lang="en-US" sz="1250" dirty="0"/>
          </a:p>
        </p:txBody>
      </p:sp>
      <p:sp>
        <p:nvSpPr>
          <p:cNvPr id="8" name="Text 6"/>
          <p:cNvSpPr/>
          <p:nvPr/>
        </p:nvSpPr>
        <p:spPr>
          <a:xfrm>
            <a:off x="6903720" y="1554480"/>
            <a:ext cx="4754880" cy="274320"/>
          </a:xfrm>
          <a:prstGeom prst="rect">
            <a:avLst/>
          </a:prstGeom>
          <a:noFill/>
          <a:ln/>
        </p:spPr>
        <p:txBody>
          <a:bodyPr wrap="square" lIns="0" tIns="0" rIns="0" bIns="0" rtlCol="0" anchor="ctr"/>
          <a:lstStyle/>
          <a:p>
            <a:pPr marL="0" indent="0">
              <a:buNone/>
            </a:pPr>
            <a:r>
              <a:rPr lang="en-US" sz="1050" b="1" kern="0" spc="200" dirty="0">
                <a:solidFill>
                  <a:srgbClr val="119549"/>
                </a:solidFill>
                <a:latin typeface="Lufga" pitchFamily="34" charset="0"/>
                <a:ea typeface="Lufga" pitchFamily="34" charset="-122"/>
                <a:cs typeface="Lufga" pitchFamily="34" charset="-120"/>
              </a:rPr>
              <a:t>THREE DELIVERABLES</a:t>
            </a:r>
            <a:endParaRPr lang="en-US" sz="1050" dirty="0"/>
          </a:p>
        </p:txBody>
      </p:sp>
      <p:sp>
        <p:nvSpPr>
          <p:cNvPr id="9" name="Shape 7"/>
          <p:cNvSpPr/>
          <p:nvPr/>
        </p:nvSpPr>
        <p:spPr>
          <a:xfrm>
            <a:off x="6903720" y="1920240"/>
            <a:ext cx="4754880" cy="1261872"/>
          </a:xfrm>
          <a:prstGeom prst="roundRect">
            <a:avLst>
              <a:gd name="adj" fmla="val 6522"/>
            </a:avLst>
          </a:prstGeom>
          <a:solidFill>
            <a:srgbClr val="F0F8F1"/>
          </a:solidFill>
          <a:ln/>
        </p:spPr>
        <p:txBody>
          <a:bodyPr/>
          <a:lstStyle/>
          <a:p>
            <a:endParaRPr lang="en-GB"/>
          </a:p>
        </p:txBody>
      </p:sp>
      <p:sp>
        <p:nvSpPr>
          <p:cNvPr id="10" name="Text 8"/>
          <p:cNvSpPr/>
          <p:nvPr/>
        </p:nvSpPr>
        <p:spPr>
          <a:xfrm>
            <a:off x="7086600" y="2066544"/>
            <a:ext cx="777240" cy="548640"/>
          </a:xfrm>
          <a:prstGeom prst="rect">
            <a:avLst/>
          </a:prstGeom>
          <a:noFill/>
          <a:ln/>
        </p:spPr>
        <p:txBody>
          <a:bodyPr wrap="square" lIns="0" tIns="0" rIns="0" bIns="0" rtlCol="0" anchor="ctr"/>
          <a:lstStyle/>
          <a:p>
            <a:pPr marL="0" indent="0">
              <a:buNone/>
            </a:pPr>
            <a:r>
              <a:rPr lang="en-US" sz="2400" b="1" dirty="0">
                <a:solidFill>
                  <a:srgbClr val="6DBE46"/>
                </a:solidFill>
                <a:latin typeface="Lufga" pitchFamily="34" charset="0"/>
                <a:ea typeface="Lufga" pitchFamily="34" charset="-122"/>
                <a:cs typeface="Lufga" pitchFamily="34" charset="-120"/>
              </a:rPr>
              <a:t>01</a:t>
            </a:r>
            <a:endParaRPr lang="en-US" sz="2400" dirty="0"/>
          </a:p>
        </p:txBody>
      </p:sp>
      <p:sp>
        <p:nvSpPr>
          <p:cNvPr id="11" name="Shape 9"/>
          <p:cNvSpPr/>
          <p:nvPr/>
        </p:nvSpPr>
        <p:spPr>
          <a:xfrm>
            <a:off x="10972800" y="2304288"/>
            <a:ext cx="502920" cy="502920"/>
          </a:xfrm>
          <a:prstGeom prst="ellipse">
            <a:avLst/>
          </a:prstGeom>
          <a:solidFill>
            <a:srgbClr val="119549"/>
          </a:solidFill>
          <a:ln/>
        </p:spPr>
        <p:txBody>
          <a:bodyPr/>
          <a:lstStyle/>
          <a:p>
            <a:endParaRPr lang="en-GB"/>
          </a:p>
        </p:txBody>
      </p:sp>
      <p:pic>
        <p:nvPicPr>
          <p:cNvPr id="12" name="Image 0" descr="assets/icons/filedoc_white.png"/>
          <p:cNvPicPr>
            <a:picLocks noChangeAspect="1"/>
          </p:cNvPicPr>
          <p:nvPr/>
        </p:nvPicPr>
        <p:blipFill>
          <a:blip r:embed="rId3"/>
          <a:stretch>
            <a:fillRect/>
          </a:stretch>
        </p:blipFill>
        <p:spPr>
          <a:xfrm>
            <a:off x="11103559" y="2435047"/>
            <a:ext cx="241402" cy="241402"/>
          </a:xfrm>
          <a:prstGeom prst="rect">
            <a:avLst/>
          </a:prstGeom>
        </p:spPr>
      </p:pic>
      <p:sp>
        <p:nvSpPr>
          <p:cNvPr id="13" name="Text 10"/>
          <p:cNvSpPr/>
          <p:nvPr/>
        </p:nvSpPr>
        <p:spPr>
          <a:xfrm>
            <a:off x="7863840" y="2066544"/>
            <a:ext cx="3108960" cy="384048"/>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Concept Document</a:t>
            </a:r>
            <a:endParaRPr lang="en-US" sz="1350" dirty="0"/>
          </a:p>
        </p:txBody>
      </p:sp>
      <p:sp>
        <p:nvSpPr>
          <p:cNvPr id="14" name="Text 11"/>
          <p:cNvSpPr/>
          <p:nvPr/>
        </p:nvSpPr>
        <p:spPr>
          <a:xfrm>
            <a:off x="7863840" y="2450592"/>
            <a:ext cx="3063240" cy="640080"/>
          </a:xfrm>
          <a:prstGeom prst="rect">
            <a:avLst/>
          </a:prstGeom>
          <a:noFill/>
          <a:ln/>
        </p:spPr>
        <p:txBody>
          <a:bodyPr wrap="square" lIns="0" tIns="0" rIns="0" bIns="0" rtlCol="0" anchor="ctr"/>
          <a:lstStyle/>
          <a:p>
            <a:pPr marL="0" indent="0">
              <a:lnSpc>
                <a:spcPct val="110000"/>
              </a:lnSpc>
              <a:buNone/>
            </a:pPr>
            <a:r>
              <a:rPr lang="en-US" sz="1050" dirty="0">
                <a:solidFill>
                  <a:srgbClr val="3D4A40"/>
                </a:solidFill>
                <a:latin typeface="Lufga" pitchFamily="34" charset="0"/>
                <a:ea typeface="Lufga" pitchFamily="34" charset="-122"/>
                <a:cs typeface="Lufga" pitchFamily="34" charset="-120"/>
              </a:rPr>
              <a:t>A working definition of green skills, adapted to the African context.</a:t>
            </a:r>
            <a:endParaRPr lang="en-US" sz="1050" dirty="0"/>
          </a:p>
        </p:txBody>
      </p:sp>
      <p:sp>
        <p:nvSpPr>
          <p:cNvPr id="15" name="Shape 12"/>
          <p:cNvSpPr/>
          <p:nvPr/>
        </p:nvSpPr>
        <p:spPr>
          <a:xfrm>
            <a:off x="6903720" y="3337560"/>
            <a:ext cx="4754880" cy="1261872"/>
          </a:xfrm>
          <a:prstGeom prst="roundRect">
            <a:avLst>
              <a:gd name="adj" fmla="val 6522"/>
            </a:avLst>
          </a:prstGeom>
          <a:solidFill>
            <a:srgbClr val="F0F8F1"/>
          </a:solidFill>
          <a:ln/>
        </p:spPr>
        <p:txBody>
          <a:bodyPr/>
          <a:lstStyle/>
          <a:p>
            <a:endParaRPr lang="en-GB"/>
          </a:p>
        </p:txBody>
      </p:sp>
      <p:sp>
        <p:nvSpPr>
          <p:cNvPr id="16" name="Text 13"/>
          <p:cNvSpPr/>
          <p:nvPr/>
        </p:nvSpPr>
        <p:spPr>
          <a:xfrm>
            <a:off x="7086600" y="3483864"/>
            <a:ext cx="777240" cy="548640"/>
          </a:xfrm>
          <a:prstGeom prst="rect">
            <a:avLst/>
          </a:prstGeom>
          <a:noFill/>
          <a:ln/>
        </p:spPr>
        <p:txBody>
          <a:bodyPr wrap="square" lIns="0" tIns="0" rIns="0" bIns="0" rtlCol="0" anchor="ctr"/>
          <a:lstStyle/>
          <a:p>
            <a:pPr marL="0" indent="0">
              <a:buNone/>
            </a:pPr>
            <a:r>
              <a:rPr lang="en-US" sz="2400" b="1" dirty="0">
                <a:solidFill>
                  <a:srgbClr val="6DBE46"/>
                </a:solidFill>
                <a:latin typeface="Lufga" pitchFamily="34" charset="0"/>
                <a:ea typeface="Lufga" pitchFamily="34" charset="-122"/>
                <a:cs typeface="Lufga" pitchFamily="34" charset="-120"/>
              </a:rPr>
              <a:t>02</a:t>
            </a:r>
            <a:endParaRPr lang="en-US" sz="2400" dirty="0"/>
          </a:p>
        </p:txBody>
      </p:sp>
      <p:sp>
        <p:nvSpPr>
          <p:cNvPr id="17" name="Shape 14"/>
          <p:cNvSpPr/>
          <p:nvPr/>
        </p:nvSpPr>
        <p:spPr>
          <a:xfrm>
            <a:off x="10972800" y="3721608"/>
            <a:ext cx="502920" cy="502920"/>
          </a:xfrm>
          <a:prstGeom prst="ellipse">
            <a:avLst/>
          </a:prstGeom>
          <a:solidFill>
            <a:srgbClr val="119549"/>
          </a:solidFill>
          <a:ln/>
        </p:spPr>
        <p:txBody>
          <a:bodyPr/>
          <a:lstStyle/>
          <a:p>
            <a:endParaRPr lang="en-GB"/>
          </a:p>
        </p:txBody>
      </p:sp>
      <p:pic>
        <p:nvPicPr>
          <p:cNvPr id="18" name="Image 1" descr="assets/icons/book_white.png"/>
          <p:cNvPicPr>
            <a:picLocks noChangeAspect="1"/>
          </p:cNvPicPr>
          <p:nvPr/>
        </p:nvPicPr>
        <p:blipFill>
          <a:blip r:embed="rId4"/>
          <a:stretch>
            <a:fillRect/>
          </a:stretch>
        </p:blipFill>
        <p:spPr>
          <a:xfrm>
            <a:off x="11103559" y="3852367"/>
            <a:ext cx="241402" cy="241402"/>
          </a:xfrm>
          <a:prstGeom prst="rect">
            <a:avLst/>
          </a:prstGeom>
        </p:spPr>
      </p:pic>
      <p:sp>
        <p:nvSpPr>
          <p:cNvPr id="19" name="Text 15"/>
          <p:cNvSpPr/>
          <p:nvPr/>
        </p:nvSpPr>
        <p:spPr>
          <a:xfrm>
            <a:off x="7863840" y="3483864"/>
            <a:ext cx="3108960" cy="384048"/>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Case Book of Good Practices</a:t>
            </a:r>
            <a:endParaRPr lang="en-US" sz="1350" dirty="0"/>
          </a:p>
        </p:txBody>
      </p:sp>
      <p:sp>
        <p:nvSpPr>
          <p:cNvPr id="20" name="Text 16"/>
          <p:cNvSpPr/>
          <p:nvPr/>
        </p:nvSpPr>
        <p:spPr>
          <a:xfrm>
            <a:off x="7863840" y="3867912"/>
            <a:ext cx="3063240" cy="640080"/>
          </a:xfrm>
          <a:prstGeom prst="rect">
            <a:avLst/>
          </a:prstGeom>
          <a:noFill/>
          <a:ln/>
        </p:spPr>
        <p:txBody>
          <a:bodyPr wrap="square" lIns="0" tIns="0" rIns="0" bIns="0" rtlCol="0" anchor="ctr"/>
          <a:lstStyle/>
          <a:p>
            <a:pPr marL="0" indent="0">
              <a:lnSpc>
                <a:spcPct val="110000"/>
              </a:lnSpc>
              <a:buNone/>
            </a:pPr>
            <a:r>
              <a:rPr lang="en-US" sz="1050" dirty="0">
                <a:solidFill>
                  <a:srgbClr val="3D4A40"/>
                </a:solidFill>
                <a:latin typeface="Lufga" pitchFamily="34" charset="0"/>
                <a:ea typeface="Lufga" pitchFamily="34" charset="-122"/>
                <a:cs typeface="Lufga" pitchFamily="34" charset="-120"/>
              </a:rPr>
              <a:t>Documented practices on greening skills and qualifications across Africa.</a:t>
            </a:r>
            <a:endParaRPr lang="en-US" sz="1050" dirty="0"/>
          </a:p>
        </p:txBody>
      </p:sp>
      <p:sp>
        <p:nvSpPr>
          <p:cNvPr id="21" name="Shape 17"/>
          <p:cNvSpPr/>
          <p:nvPr/>
        </p:nvSpPr>
        <p:spPr>
          <a:xfrm>
            <a:off x="6903720" y="4754880"/>
            <a:ext cx="4754880" cy="1261872"/>
          </a:xfrm>
          <a:prstGeom prst="roundRect">
            <a:avLst>
              <a:gd name="adj" fmla="val 6522"/>
            </a:avLst>
          </a:prstGeom>
          <a:solidFill>
            <a:srgbClr val="F0F8F1"/>
          </a:solidFill>
          <a:ln/>
        </p:spPr>
        <p:txBody>
          <a:bodyPr/>
          <a:lstStyle/>
          <a:p>
            <a:endParaRPr lang="en-GB"/>
          </a:p>
        </p:txBody>
      </p:sp>
      <p:sp>
        <p:nvSpPr>
          <p:cNvPr id="22" name="Text 18"/>
          <p:cNvSpPr/>
          <p:nvPr/>
        </p:nvSpPr>
        <p:spPr>
          <a:xfrm>
            <a:off x="7086600" y="4901184"/>
            <a:ext cx="777240" cy="548640"/>
          </a:xfrm>
          <a:prstGeom prst="rect">
            <a:avLst/>
          </a:prstGeom>
          <a:noFill/>
          <a:ln/>
        </p:spPr>
        <p:txBody>
          <a:bodyPr wrap="square" lIns="0" tIns="0" rIns="0" bIns="0" rtlCol="0" anchor="ctr"/>
          <a:lstStyle/>
          <a:p>
            <a:pPr marL="0" indent="0">
              <a:buNone/>
            </a:pPr>
            <a:r>
              <a:rPr lang="en-US" sz="2400" b="1" dirty="0">
                <a:solidFill>
                  <a:srgbClr val="6DBE46"/>
                </a:solidFill>
                <a:latin typeface="Lufga" pitchFamily="34" charset="0"/>
                <a:ea typeface="Lufga" pitchFamily="34" charset="-122"/>
                <a:cs typeface="Lufga" pitchFamily="34" charset="-120"/>
              </a:rPr>
              <a:t>03</a:t>
            </a:r>
            <a:endParaRPr lang="en-US" sz="2400" dirty="0"/>
          </a:p>
        </p:txBody>
      </p:sp>
      <p:sp>
        <p:nvSpPr>
          <p:cNvPr id="23" name="Shape 19"/>
          <p:cNvSpPr/>
          <p:nvPr/>
        </p:nvSpPr>
        <p:spPr>
          <a:xfrm>
            <a:off x="10972800" y="5138928"/>
            <a:ext cx="502920" cy="502920"/>
          </a:xfrm>
          <a:prstGeom prst="ellipse">
            <a:avLst/>
          </a:prstGeom>
          <a:solidFill>
            <a:srgbClr val="119549"/>
          </a:solidFill>
          <a:ln/>
        </p:spPr>
        <p:txBody>
          <a:bodyPr/>
          <a:lstStyle/>
          <a:p>
            <a:endParaRPr lang="en-GB"/>
          </a:p>
        </p:txBody>
      </p:sp>
      <p:pic>
        <p:nvPicPr>
          <p:cNvPr id="24" name="Image 2" descr="assets/icons/toolbox_white.png"/>
          <p:cNvPicPr>
            <a:picLocks noChangeAspect="1"/>
          </p:cNvPicPr>
          <p:nvPr/>
        </p:nvPicPr>
        <p:blipFill>
          <a:blip r:embed="rId5"/>
          <a:stretch>
            <a:fillRect/>
          </a:stretch>
        </p:blipFill>
        <p:spPr>
          <a:xfrm>
            <a:off x="11103559" y="5269687"/>
            <a:ext cx="241402" cy="241402"/>
          </a:xfrm>
          <a:prstGeom prst="rect">
            <a:avLst/>
          </a:prstGeom>
        </p:spPr>
      </p:pic>
      <p:sp>
        <p:nvSpPr>
          <p:cNvPr id="25" name="Text 20"/>
          <p:cNvSpPr/>
          <p:nvPr/>
        </p:nvSpPr>
        <p:spPr>
          <a:xfrm>
            <a:off x="7863840" y="4901184"/>
            <a:ext cx="3108960" cy="384048"/>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Stakeholder Toolkit</a:t>
            </a:r>
            <a:endParaRPr lang="en-US" sz="1350" dirty="0"/>
          </a:p>
        </p:txBody>
      </p:sp>
      <p:sp>
        <p:nvSpPr>
          <p:cNvPr id="26" name="Text 21"/>
          <p:cNvSpPr/>
          <p:nvPr/>
        </p:nvSpPr>
        <p:spPr>
          <a:xfrm>
            <a:off x="7863840" y="5285232"/>
            <a:ext cx="3063240" cy="640080"/>
          </a:xfrm>
          <a:prstGeom prst="rect">
            <a:avLst/>
          </a:prstGeom>
          <a:noFill/>
          <a:ln/>
        </p:spPr>
        <p:txBody>
          <a:bodyPr wrap="square" lIns="0" tIns="0" rIns="0" bIns="0" rtlCol="0" anchor="ctr"/>
          <a:lstStyle/>
          <a:p>
            <a:pPr marL="0" indent="0">
              <a:lnSpc>
                <a:spcPct val="110000"/>
              </a:lnSpc>
              <a:buNone/>
            </a:pPr>
            <a:r>
              <a:rPr lang="en-US" sz="1050" dirty="0">
                <a:solidFill>
                  <a:srgbClr val="3D4A40"/>
                </a:solidFill>
                <a:latin typeface="Lufga" pitchFamily="34" charset="0"/>
                <a:ea typeface="Lufga" pitchFamily="34" charset="-122"/>
                <a:cs typeface="Lufga" pitchFamily="34" charset="-120"/>
              </a:rPr>
              <a:t>Practical guidance for embedding green skills in education &amp; training systems.</a:t>
            </a:r>
            <a:endParaRPr lang="en-US" sz="1050" dirty="0"/>
          </a:p>
        </p:txBody>
      </p:sp>
      <p:sp>
        <p:nvSpPr>
          <p:cNvPr id="27" name="Text 22"/>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8" name="Text 23"/>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04</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THE PROJECT</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How We Engaged Users Across the Continent</a:t>
            </a:r>
            <a:endParaRPr lang="en-US" sz="2900" dirty="0"/>
          </a:p>
        </p:txBody>
      </p:sp>
      <p:sp>
        <p:nvSpPr>
          <p:cNvPr id="4" name="Shape 2"/>
          <p:cNvSpPr/>
          <p:nvPr/>
        </p:nvSpPr>
        <p:spPr>
          <a:xfrm>
            <a:off x="502920" y="1645920"/>
            <a:ext cx="5897880" cy="2057400"/>
          </a:xfrm>
          <a:prstGeom prst="roundRect">
            <a:avLst>
              <a:gd name="adj" fmla="val 4444"/>
            </a:avLst>
          </a:prstGeom>
          <a:solidFill>
            <a:srgbClr val="F8FBF8"/>
          </a:solidFill>
          <a:ln w="12700">
            <a:solidFill>
              <a:srgbClr val="DFEBE0"/>
            </a:solidFill>
            <a:prstDash val="solid"/>
          </a:ln>
        </p:spPr>
        <p:txBody>
          <a:bodyPr/>
          <a:lstStyle/>
          <a:p>
            <a:endParaRPr lang="en-GB"/>
          </a:p>
        </p:txBody>
      </p:sp>
      <p:sp>
        <p:nvSpPr>
          <p:cNvPr id="5" name="Shape 3"/>
          <p:cNvSpPr/>
          <p:nvPr/>
        </p:nvSpPr>
        <p:spPr>
          <a:xfrm>
            <a:off x="777240" y="1920240"/>
            <a:ext cx="658368" cy="658368"/>
          </a:xfrm>
          <a:prstGeom prst="ellipse">
            <a:avLst/>
          </a:prstGeom>
          <a:solidFill>
            <a:srgbClr val="119549"/>
          </a:solidFill>
          <a:ln/>
        </p:spPr>
        <p:txBody>
          <a:bodyPr/>
          <a:lstStyle/>
          <a:p>
            <a:endParaRPr lang="en-GB"/>
          </a:p>
        </p:txBody>
      </p:sp>
      <p:pic>
        <p:nvPicPr>
          <p:cNvPr id="6" name="Image 0" descr="assets/icons/cliplist_white.png"/>
          <p:cNvPicPr>
            <a:picLocks noChangeAspect="1"/>
          </p:cNvPicPr>
          <p:nvPr/>
        </p:nvPicPr>
        <p:blipFill>
          <a:blip r:embed="rId3"/>
          <a:stretch>
            <a:fillRect/>
          </a:stretch>
        </p:blipFill>
        <p:spPr>
          <a:xfrm>
            <a:off x="948416" y="2091416"/>
            <a:ext cx="316017" cy="316017"/>
          </a:xfrm>
          <a:prstGeom prst="rect">
            <a:avLst/>
          </a:prstGeom>
        </p:spPr>
      </p:pic>
      <p:sp>
        <p:nvSpPr>
          <p:cNvPr id="7" name="Text 4"/>
          <p:cNvSpPr/>
          <p:nvPr/>
        </p:nvSpPr>
        <p:spPr>
          <a:xfrm>
            <a:off x="1645920" y="1920240"/>
            <a:ext cx="4572000" cy="365760"/>
          </a:xfrm>
          <a:prstGeom prst="rect">
            <a:avLst/>
          </a:prstGeom>
          <a:noFill/>
          <a:ln/>
        </p:spPr>
        <p:txBody>
          <a:bodyPr wrap="square" lIns="0" tIns="0" rIns="0" bIns="0" rtlCol="0" anchor="ctr"/>
          <a:lstStyle/>
          <a:p>
            <a:pPr marL="0" indent="0">
              <a:buNone/>
            </a:pPr>
            <a:r>
              <a:rPr lang="en-US" sz="1600" b="1" dirty="0">
                <a:solidFill>
                  <a:srgbClr val="1C2A20"/>
                </a:solidFill>
                <a:latin typeface="Lufga" pitchFamily="34" charset="0"/>
                <a:ea typeface="Lufga" pitchFamily="34" charset="-122"/>
                <a:cs typeface="Lufga" pitchFamily="34" charset="-120"/>
              </a:rPr>
              <a:t>Survey Distribution</a:t>
            </a:r>
            <a:endParaRPr lang="en-US" sz="1600" dirty="0"/>
          </a:p>
        </p:txBody>
      </p:sp>
      <p:sp>
        <p:nvSpPr>
          <p:cNvPr id="8" name="Text 5"/>
          <p:cNvSpPr/>
          <p:nvPr/>
        </p:nvSpPr>
        <p:spPr>
          <a:xfrm>
            <a:off x="1645920" y="2359152"/>
            <a:ext cx="4526280" cy="1188720"/>
          </a:xfrm>
          <a:prstGeom prst="rect">
            <a:avLst/>
          </a:prstGeom>
          <a:noFill/>
          <a:ln/>
        </p:spPr>
        <p:txBody>
          <a:bodyPr wrap="square" lIns="0" tIns="0" rIns="0" bIns="0" rtlCol="0" anchor="ctr"/>
          <a:lstStyle/>
          <a:p>
            <a:pPr marL="0" indent="0">
              <a:lnSpc>
                <a:spcPct val="116000"/>
              </a:lnSpc>
              <a:buNone/>
            </a:pPr>
            <a:r>
              <a:rPr lang="en-US" sz="1150" dirty="0">
                <a:solidFill>
                  <a:srgbClr val="3D4A40"/>
                </a:solidFill>
                <a:latin typeface="Lufga" pitchFamily="34" charset="0"/>
                <a:ea typeface="Lufga" pitchFamily="34" charset="-122"/>
                <a:cs typeface="Lufga" pitchFamily="34" charset="-120"/>
              </a:rPr>
              <a:t>Students in universities, colleges &amp; TVET centres  ·  industry experts &amp; employers  ·  National Qualifications Authorities  ·  TVET, HEIs &amp; CSOs  ·  religious &amp; traditional leaders.</a:t>
            </a:r>
            <a:endParaRPr lang="en-US" sz="1150" dirty="0"/>
          </a:p>
        </p:txBody>
      </p:sp>
      <p:sp>
        <p:nvSpPr>
          <p:cNvPr id="9" name="Shape 6"/>
          <p:cNvSpPr/>
          <p:nvPr/>
        </p:nvSpPr>
        <p:spPr>
          <a:xfrm>
            <a:off x="502920" y="3931920"/>
            <a:ext cx="5897880" cy="2057400"/>
          </a:xfrm>
          <a:prstGeom prst="roundRect">
            <a:avLst>
              <a:gd name="adj" fmla="val 4444"/>
            </a:avLst>
          </a:prstGeom>
          <a:solidFill>
            <a:srgbClr val="F8FBF8"/>
          </a:solidFill>
          <a:ln w="12700">
            <a:solidFill>
              <a:srgbClr val="DFEBE0"/>
            </a:solidFill>
            <a:prstDash val="solid"/>
          </a:ln>
        </p:spPr>
        <p:txBody>
          <a:bodyPr/>
          <a:lstStyle/>
          <a:p>
            <a:endParaRPr lang="en-GB"/>
          </a:p>
        </p:txBody>
      </p:sp>
      <p:sp>
        <p:nvSpPr>
          <p:cNvPr id="10" name="Shape 7"/>
          <p:cNvSpPr/>
          <p:nvPr/>
        </p:nvSpPr>
        <p:spPr>
          <a:xfrm>
            <a:off x="777240" y="4206240"/>
            <a:ext cx="658368" cy="658368"/>
          </a:xfrm>
          <a:prstGeom prst="ellipse">
            <a:avLst/>
          </a:prstGeom>
          <a:solidFill>
            <a:srgbClr val="119549"/>
          </a:solidFill>
          <a:ln/>
        </p:spPr>
        <p:txBody>
          <a:bodyPr/>
          <a:lstStyle/>
          <a:p>
            <a:endParaRPr lang="en-GB"/>
          </a:p>
        </p:txBody>
      </p:sp>
      <p:pic>
        <p:nvPicPr>
          <p:cNvPr id="11" name="Image 1" descr="assets/icons/comments_white.png"/>
          <p:cNvPicPr>
            <a:picLocks noChangeAspect="1"/>
          </p:cNvPicPr>
          <p:nvPr/>
        </p:nvPicPr>
        <p:blipFill>
          <a:blip r:embed="rId4"/>
          <a:stretch>
            <a:fillRect/>
          </a:stretch>
        </p:blipFill>
        <p:spPr>
          <a:xfrm>
            <a:off x="948416" y="4377416"/>
            <a:ext cx="316017" cy="316017"/>
          </a:xfrm>
          <a:prstGeom prst="rect">
            <a:avLst/>
          </a:prstGeom>
        </p:spPr>
      </p:pic>
      <p:sp>
        <p:nvSpPr>
          <p:cNvPr id="12" name="Text 8"/>
          <p:cNvSpPr/>
          <p:nvPr/>
        </p:nvSpPr>
        <p:spPr>
          <a:xfrm>
            <a:off x="1645920" y="4206240"/>
            <a:ext cx="4572000" cy="365760"/>
          </a:xfrm>
          <a:prstGeom prst="rect">
            <a:avLst/>
          </a:prstGeom>
          <a:noFill/>
          <a:ln/>
        </p:spPr>
        <p:txBody>
          <a:bodyPr wrap="square" lIns="0" tIns="0" rIns="0" bIns="0" rtlCol="0" anchor="ctr"/>
          <a:lstStyle/>
          <a:p>
            <a:pPr marL="0" indent="0">
              <a:buNone/>
            </a:pPr>
            <a:r>
              <a:rPr lang="en-US" sz="1600" b="1" dirty="0">
                <a:solidFill>
                  <a:srgbClr val="1C2A20"/>
                </a:solidFill>
                <a:latin typeface="Lufga" pitchFamily="34" charset="0"/>
                <a:ea typeface="Lufga" pitchFamily="34" charset="-122"/>
                <a:cs typeface="Lufga" pitchFamily="34" charset="-120"/>
              </a:rPr>
              <a:t>One-on-One Interviews</a:t>
            </a:r>
            <a:endParaRPr lang="en-US" sz="1600" dirty="0"/>
          </a:p>
        </p:txBody>
      </p:sp>
      <p:sp>
        <p:nvSpPr>
          <p:cNvPr id="13" name="Text 9"/>
          <p:cNvSpPr/>
          <p:nvPr/>
        </p:nvSpPr>
        <p:spPr>
          <a:xfrm>
            <a:off x="1645920" y="4645152"/>
            <a:ext cx="4526280" cy="1188720"/>
          </a:xfrm>
          <a:prstGeom prst="rect">
            <a:avLst/>
          </a:prstGeom>
          <a:noFill/>
          <a:ln/>
        </p:spPr>
        <p:txBody>
          <a:bodyPr wrap="square" lIns="0" tIns="0" rIns="0" bIns="0" rtlCol="0" anchor="ctr"/>
          <a:lstStyle/>
          <a:p>
            <a:pPr marL="0" indent="0">
              <a:lnSpc>
                <a:spcPct val="116000"/>
              </a:lnSpc>
              <a:buNone/>
            </a:pPr>
            <a:r>
              <a:rPr lang="en-US" sz="1150" dirty="0">
                <a:solidFill>
                  <a:srgbClr val="3D4A40"/>
                </a:solidFill>
                <a:latin typeface="Lufga" pitchFamily="34" charset="0"/>
                <a:ea typeface="Lufga" pitchFamily="34" charset="-122"/>
                <a:cs typeface="Lufga" pitchFamily="34" charset="-120"/>
              </a:rPr>
              <a:t>Conducted with selected stakeholders across the same groups, for deeper insight into needs, gaps and practice.</a:t>
            </a:r>
            <a:endParaRPr lang="en-US" sz="1150" dirty="0"/>
          </a:p>
        </p:txBody>
      </p:sp>
      <p:sp>
        <p:nvSpPr>
          <p:cNvPr id="14" name="Text 10"/>
          <p:cNvSpPr/>
          <p:nvPr/>
        </p:nvSpPr>
        <p:spPr>
          <a:xfrm>
            <a:off x="6858000" y="1645920"/>
            <a:ext cx="4754880" cy="274320"/>
          </a:xfrm>
          <a:prstGeom prst="rect">
            <a:avLst/>
          </a:prstGeom>
          <a:noFill/>
          <a:ln/>
        </p:spPr>
        <p:txBody>
          <a:bodyPr wrap="square" lIns="0" tIns="0" rIns="0" bIns="0" rtlCol="0" anchor="ctr"/>
          <a:lstStyle/>
          <a:p>
            <a:pPr marL="0" indent="0">
              <a:buNone/>
            </a:pPr>
            <a:r>
              <a:rPr lang="en-US" sz="1050" b="1" kern="0" spc="200" dirty="0">
                <a:solidFill>
                  <a:srgbClr val="119549"/>
                </a:solidFill>
                <a:latin typeface="Lufga" pitchFamily="34" charset="0"/>
                <a:ea typeface="Lufga" pitchFamily="34" charset="-122"/>
                <a:cs typeface="Lufga" pitchFamily="34" charset="-120"/>
              </a:rPr>
              <a:t>KEY METRICS</a:t>
            </a:r>
            <a:endParaRPr lang="en-US" sz="1050" dirty="0"/>
          </a:p>
        </p:txBody>
      </p:sp>
      <p:sp>
        <p:nvSpPr>
          <p:cNvPr id="15" name="Shape 11"/>
          <p:cNvSpPr/>
          <p:nvPr/>
        </p:nvSpPr>
        <p:spPr>
          <a:xfrm>
            <a:off x="6858000" y="2011680"/>
            <a:ext cx="2331720" cy="1810512"/>
          </a:xfrm>
          <a:prstGeom prst="roundRect">
            <a:avLst>
              <a:gd name="adj" fmla="val 4545"/>
            </a:avLst>
          </a:prstGeom>
          <a:solidFill>
            <a:srgbClr val="F0F8F1"/>
          </a:solidFill>
          <a:ln/>
        </p:spPr>
        <p:txBody>
          <a:bodyPr/>
          <a:lstStyle/>
          <a:p>
            <a:endParaRPr lang="en-GB"/>
          </a:p>
        </p:txBody>
      </p:sp>
      <p:sp>
        <p:nvSpPr>
          <p:cNvPr id="16" name="Shape 12"/>
          <p:cNvSpPr/>
          <p:nvPr/>
        </p:nvSpPr>
        <p:spPr>
          <a:xfrm>
            <a:off x="7040880" y="2176272"/>
            <a:ext cx="457200" cy="457200"/>
          </a:xfrm>
          <a:prstGeom prst="ellipse">
            <a:avLst/>
          </a:prstGeom>
          <a:solidFill>
            <a:srgbClr val="6DBE46"/>
          </a:solidFill>
          <a:ln/>
        </p:spPr>
        <p:txBody>
          <a:bodyPr/>
          <a:lstStyle/>
          <a:p>
            <a:endParaRPr lang="en-GB"/>
          </a:p>
        </p:txBody>
      </p:sp>
      <p:pic>
        <p:nvPicPr>
          <p:cNvPr id="17" name="Image 2" descr="assets/icons/clock_white.png"/>
          <p:cNvPicPr>
            <a:picLocks noChangeAspect="1"/>
          </p:cNvPicPr>
          <p:nvPr/>
        </p:nvPicPr>
        <p:blipFill>
          <a:blip r:embed="rId5"/>
          <a:stretch>
            <a:fillRect/>
          </a:stretch>
        </p:blipFill>
        <p:spPr>
          <a:xfrm>
            <a:off x="7159752" y="2295144"/>
            <a:ext cx="219456" cy="219456"/>
          </a:xfrm>
          <a:prstGeom prst="rect">
            <a:avLst/>
          </a:prstGeom>
        </p:spPr>
      </p:pic>
      <p:sp>
        <p:nvSpPr>
          <p:cNvPr id="18" name="Text 13"/>
          <p:cNvSpPr/>
          <p:nvPr/>
        </p:nvSpPr>
        <p:spPr>
          <a:xfrm>
            <a:off x="7635240" y="2157984"/>
            <a:ext cx="1508760" cy="502920"/>
          </a:xfrm>
          <a:prstGeom prst="rect">
            <a:avLst/>
          </a:prstGeom>
          <a:noFill/>
          <a:ln/>
        </p:spPr>
        <p:txBody>
          <a:bodyPr wrap="square" lIns="0" tIns="0" rIns="0" bIns="0" rtlCol="0" anchor="ctr"/>
          <a:lstStyle/>
          <a:p>
            <a:pPr marL="0" indent="0">
              <a:buNone/>
            </a:pPr>
            <a:r>
              <a:rPr lang="en-US" sz="2300" b="1" dirty="0">
                <a:solidFill>
                  <a:srgbClr val="119549"/>
                </a:solidFill>
                <a:latin typeface="Lufga" pitchFamily="34" charset="0"/>
                <a:ea typeface="Lufga" pitchFamily="34" charset="-122"/>
                <a:cs typeface="Lufga" pitchFamily="34" charset="-120"/>
              </a:rPr>
              <a:t>2,125+</a:t>
            </a:r>
            <a:endParaRPr lang="en-US" sz="2300" dirty="0"/>
          </a:p>
        </p:txBody>
      </p:sp>
      <p:sp>
        <p:nvSpPr>
          <p:cNvPr id="19" name="Text 14"/>
          <p:cNvSpPr/>
          <p:nvPr/>
        </p:nvSpPr>
        <p:spPr>
          <a:xfrm>
            <a:off x="7040880" y="2816352"/>
            <a:ext cx="201168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hours of research, review,</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meetings &amp; coordination</a:t>
            </a:r>
            <a:endParaRPr lang="en-US" sz="1050" dirty="0"/>
          </a:p>
        </p:txBody>
      </p:sp>
      <p:sp>
        <p:nvSpPr>
          <p:cNvPr id="20" name="Shape 15"/>
          <p:cNvSpPr/>
          <p:nvPr/>
        </p:nvSpPr>
        <p:spPr>
          <a:xfrm>
            <a:off x="9345168" y="2011680"/>
            <a:ext cx="2331720" cy="1810512"/>
          </a:xfrm>
          <a:prstGeom prst="roundRect">
            <a:avLst>
              <a:gd name="adj" fmla="val 4545"/>
            </a:avLst>
          </a:prstGeom>
          <a:solidFill>
            <a:srgbClr val="F0F8F1"/>
          </a:solidFill>
          <a:ln/>
        </p:spPr>
        <p:txBody>
          <a:bodyPr/>
          <a:lstStyle/>
          <a:p>
            <a:endParaRPr lang="en-GB"/>
          </a:p>
        </p:txBody>
      </p:sp>
      <p:sp>
        <p:nvSpPr>
          <p:cNvPr id="21" name="Shape 16"/>
          <p:cNvSpPr/>
          <p:nvPr/>
        </p:nvSpPr>
        <p:spPr>
          <a:xfrm>
            <a:off x="9528048" y="2176272"/>
            <a:ext cx="457200" cy="457200"/>
          </a:xfrm>
          <a:prstGeom prst="ellipse">
            <a:avLst/>
          </a:prstGeom>
          <a:solidFill>
            <a:srgbClr val="6DBE46"/>
          </a:solidFill>
          <a:ln/>
        </p:spPr>
        <p:txBody>
          <a:bodyPr/>
          <a:lstStyle/>
          <a:p>
            <a:endParaRPr lang="en-GB"/>
          </a:p>
        </p:txBody>
      </p:sp>
      <p:pic>
        <p:nvPicPr>
          <p:cNvPr id="22" name="Image 3" descr="assets/icons/search_white.png"/>
          <p:cNvPicPr>
            <a:picLocks noChangeAspect="1"/>
          </p:cNvPicPr>
          <p:nvPr/>
        </p:nvPicPr>
        <p:blipFill>
          <a:blip r:embed="rId6"/>
          <a:stretch>
            <a:fillRect/>
          </a:stretch>
        </p:blipFill>
        <p:spPr>
          <a:xfrm>
            <a:off x="9646920" y="2295144"/>
            <a:ext cx="219456" cy="219456"/>
          </a:xfrm>
          <a:prstGeom prst="rect">
            <a:avLst/>
          </a:prstGeom>
        </p:spPr>
      </p:pic>
      <p:sp>
        <p:nvSpPr>
          <p:cNvPr id="23" name="Text 17"/>
          <p:cNvSpPr/>
          <p:nvPr/>
        </p:nvSpPr>
        <p:spPr>
          <a:xfrm>
            <a:off x="10122408" y="2157984"/>
            <a:ext cx="1508760" cy="502920"/>
          </a:xfrm>
          <a:prstGeom prst="rect">
            <a:avLst/>
          </a:prstGeom>
          <a:noFill/>
          <a:ln/>
        </p:spPr>
        <p:txBody>
          <a:bodyPr wrap="square" lIns="0" tIns="0" rIns="0" bIns="0" rtlCol="0" anchor="ctr"/>
          <a:lstStyle/>
          <a:p>
            <a:pPr marL="0" indent="0">
              <a:buNone/>
            </a:pPr>
            <a:r>
              <a:rPr lang="en-US" sz="2300" b="1" dirty="0">
                <a:solidFill>
                  <a:srgbClr val="119549"/>
                </a:solidFill>
                <a:latin typeface="Lufga" pitchFamily="34" charset="0"/>
                <a:ea typeface="Lufga" pitchFamily="34" charset="-122"/>
                <a:cs typeface="Lufga" pitchFamily="34" charset="-120"/>
              </a:rPr>
              <a:t>60+</a:t>
            </a:r>
            <a:endParaRPr lang="en-US" sz="2300" dirty="0"/>
          </a:p>
        </p:txBody>
      </p:sp>
      <p:sp>
        <p:nvSpPr>
          <p:cNvPr id="24" name="Text 18"/>
          <p:cNvSpPr/>
          <p:nvPr/>
        </p:nvSpPr>
        <p:spPr>
          <a:xfrm>
            <a:off x="9528048" y="2816352"/>
            <a:ext cx="201168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scholarly &amp; policy</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articles reviewed</a:t>
            </a:r>
            <a:endParaRPr lang="en-US" sz="1050" dirty="0"/>
          </a:p>
        </p:txBody>
      </p:sp>
      <p:sp>
        <p:nvSpPr>
          <p:cNvPr id="25" name="Shape 19"/>
          <p:cNvSpPr/>
          <p:nvPr/>
        </p:nvSpPr>
        <p:spPr>
          <a:xfrm>
            <a:off x="6858000" y="3977640"/>
            <a:ext cx="2331720" cy="1810512"/>
          </a:xfrm>
          <a:prstGeom prst="roundRect">
            <a:avLst>
              <a:gd name="adj" fmla="val 4545"/>
            </a:avLst>
          </a:prstGeom>
          <a:solidFill>
            <a:srgbClr val="F0F8F1"/>
          </a:solidFill>
          <a:ln/>
        </p:spPr>
        <p:txBody>
          <a:bodyPr/>
          <a:lstStyle/>
          <a:p>
            <a:endParaRPr lang="en-GB"/>
          </a:p>
        </p:txBody>
      </p:sp>
      <p:sp>
        <p:nvSpPr>
          <p:cNvPr id="26" name="Shape 20"/>
          <p:cNvSpPr/>
          <p:nvPr/>
        </p:nvSpPr>
        <p:spPr>
          <a:xfrm>
            <a:off x="7040880" y="4142232"/>
            <a:ext cx="457200" cy="457200"/>
          </a:xfrm>
          <a:prstGeom prst="ellipse">
            <a:avLst/>
          </a:prstGeom>
          <a:solidFill>
            <a:srgbClr val="6DBE46"/>
          </a:solidFill>
          <a:ln/>
        </p:spPr>
        <p:txBody>
          <a:bodyPr/>
          <a:lstStyle/>
          <a:p>
            <a:endParaRPr lang="en-GB"/>
          </a:p>
        </p:txBody>
      </p:sp>
      <p:pic>
        <p:nvPicPr>
          <p:cNvPr id="27" name="Image 4" descr="assets/icons/globe_white.png"/>
          <p:cNvPicPr>
            <a:picLocks noChangeAspect="1"/>
          </p:cNvPicPr>
          <p:nvPr/>
        </p:nvPicPr>
        <p:blipFill>
          <a:blip r:embed="rId7"/>
          <a:stretch>
            <a:fillRect/>
          </a:stretch>
        </p:blipFill>
        <p:spPr>
          <a:xfrm>
            <a:off x="7159752" y="4261104"/>
            <a:ext cx="219456" cy="219456"/>
          </a:xfrm>
          <a:prstGeom prst="rect">
            <a:avLst/>
          </a:prstGeom>
        </p:spPr>
      </p:pic>
      <p:sp>
        <p:nvSpPr>
          <p:cNvPr id="28" name="Text 21"/>
          <p:cNvSpPr/>
          <p:nvPr/>
        </p:nvSpPr>
        <p:spPr>
          <a:xfrm>
            <a:off x="7635240" y="4123944"/>
            <a:ext cx="1508760" cy="502920"/>
          </a:xfrm>
          <a:prstGeom prst="rect">
            <a:avLst/>
          </a:prstGeom>
          <a:noFill/>
          <a:ln/>
        </p:spPr>
        <p:txBody>
          <a:bodyPr wrap="square" lIns="0" tIns="0" rIns="0" bIns="0" rtlCol="0" anchor="ctr"/>
          <a:lstStyle/>
          <a:p>
            <a:pPr marL="0" indent="0">
              <a:buNone/>
            </a:pPr>
            <a:r>
              <a:rPr lang="en-US" sz="2300" b="1" dirty="0">
                <a:solidFill>
                  <a:srgbClr val="119549"/>
                </a:solidFill>
                <a:latin typeface="Lufga" pitchFamily="34" charset="0"/>
                <a:ea typeface="Lufga" pitchFamily="34" charset="-122"/>
                <a:cs typeface="Lufga" pitchFamily="34" charset="-120"/>
              </a:rPr>
              <a:t>14</a:t>
            </a:r>
            <a:endParaRPr lang="en-US" sz="2300" dirty="0"/>
          </a:p>
        </p:txBody>
      </p:sp>
      <p:sp>
        <p:nvSpPr>
          <p:cNvPr id="29" name="Text 22"/>
          <p:cNvSpPr/>
          <p:nvPr/>
        </p:nvSpPr>
        <p:spPr>
          <a:xfrm>
            <a:off x="7040880" y="4782312"/>
            <a:ext cx="201168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interviews across</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10+ African countries</a:t>
            </a:r>
            <a:endParaRPr lang="en-US" sz="1050" dirty="0"/>
          </a:p>
        </p:txBody>
      </p:sp>
      <p:sp>
        <p:nvSpPr>
          <p:cNvPr id="30" name="Shape 23"/>
          <p:cNvSpPr/>
          <p:nvPr/>
        </p:nvSpPr>
        <p:spPr>
          <a:xfrm>
            <a:off x="9345168" y="3977640"/>
            <a:ext cx="2331720" cy="1810512"/>
          </a:xfrm>
          <a:prstGeom prst="roundRect">
            <a:avLst>
              <a:gd name="adj" fmla="val 4545"/>
            </a:avLst>
          </a:prstGeom>
          <a:solidFill>
            <a:srgbClr val="F0F8F1"/>
          </a:solidFill>
          <a:ln/>
        </p:spPr>
        <p:txBody>
          <a:bodyPr/>
          <a:lstStyle/>
          <a:p>
            <a:endParaRPr lang="en-GB"/>
          </a:p>
        </p:txBody>
      </p:sp>
      <p:sp>
        <p:nvSpPr>
          <p:cNvPr id="31" name="Shape 24"/>
          <p:cNvSpPr/>
          <p:nvPr/>
        </p:nvSpPr>
        <p:spPr>
          <a:xfrm>
            <a:off x="9528048" y="4142232"/>
            <a:ext cx="457200" cy="457200"/>
          </a:xfrm>
          <a:prstGeom prst="ellipse">
            <a:avLst/>
          </a:prstGeom>
          <a:solidFill>
            <a:srgbClr val="6DBE46"/>
          </a:solidFill>
          <a:ln/>
        </p:spPr>
        <p:txBody>
          <a:bodyPr/>
          <a:lstStyle/>
          <a:p>
            <a:endParaRPr lang="en-GB"/>
          </a:p>
        </p:txBody>
      </p:sp>
      <p:pic>
        <p:nvPicPr>
          <p:cNvPr id="32" name="Image 5" descr="assets/icons/users_white.png"/>
          <p:cNvPicPr>
            <a:picLocks noChangeAspect="1"/>
          </p:cNvPicPr>
          <p:nvPr/>
        </p:nvPicPr>
        <p:blipFill>
          <a:blip r:embed="rId8"/>
          <a:stretch>
            <a:fillRect/>
          </a:stretch>
        </p:blipFill>
        <p:spPr>
          <a:xfrm>
            <a:off x="9646920" y="4261104"/>
            <a:ext cx="219456" cy="219456"/>
          </a:xfrm>
          <a:prstGeom prst="rect">
            <a:avLst/>
          </a:prstGeom>
        </p:spPr>
      </p:pic>
      <p:sp>
        <p:nvSpPr>
          <p:cNvPr id="33" name="Text 25"/>
          <p:cNvSpPr/>
          <p:nvPr/>
        </p:nvSpPr>
        <p:spPr>
          <a:xfrm>
            <a:off x="10122408" y="4123944"/>
            <a:ext cx="1508760" cy="502920"/>
          </a:xfrm>
          <a:prstGeom prst="rect">
            <a:avLst/>
          </a:prstGeom>
          <a:noFill/>
          <a:ln/>
        </p:spPr>
        <p:txBody>
          <a:bodyPr wrap="square" lIns="0" tIns="0" rIns="0" bIns="0" rtlCol="0" anchor="ctr"/>
          <a:lstStyle/>
          <a:p>
            <a:pPr marL="0" indent="0">
              <a:buNone/>
            </a:pPr>
            <a:r>
              <a:rPr lang="en-US" sz="2300" b="1" dirty="0">
                <a:solidFill>
                  <a:srgbClr val="119549"/>
                </a:solidFill>
                <a:latin typeface="Lufga" pitchFamily="34" charset="0"/>
                <a:ea typeface="Lufga" pitchFamily="34" charset="-122"/>
                <a:cs typeface="Lufga" pitchFamily="34" charset="-120"/>
              </a:rPr>
              <a:t>150+</a:t>
            </a:r>
            <a:endParaRPr lang="en-US" sz="2300" dirty="0"/>
          </a:p>
        </p:txBody>
      </p:sp>
      <p:sp>
        <p:nvSpPr>
          <p:cNvPr id="34" name="Text 26"/>
          <p:cNvSpPr/>
          <p:nvPr/>
        </p:nvSpPr>
        <p:spPr>
          <a:xfrm>
            <a:off x="9528048" y="4782312"/>
            <a:ext cx="201168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survey</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respondents</a:t>
            </a:r>
            <a:endParaRPr lang="en-US" sz="1050" dirty="0"/>
          </a:p>
        </p:txBody>
      </p:sp>
      <p:sp>
        <p:nvSpPr>
          <p:cNvPr id="35" name="Text 27"/>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36" name="Text 28"/>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05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0B5B2E"/>
        </a:solidFill>
        <a:effectLst/>
      </p:bgPr>
    </p:bg>
    <p:spTree>
      <p:nvGrpSpPr>
        <p:cNvPr id="1" name=""/>
        <p:cNvGrpSpPr/>
        <p:nvPr/>
      </p:nvGrpSpPr>
      <p:grpSpPr>
        <a:xfrm>
          <a:off x="0" y="0"/>
          <a:ext cx="0" cy="0"/>
          <a:chOff x="0" y="0"/>
          <a:chExt cx="0" cy="0"/>
        </a:xfrm>
      </p:grpSpPr>
      <p:sp>
        <p:nvSpPr>
          <p:cNvPr id="2" name="Text 0"/>
          <p:cNvSpPr/>
          <p:nvPr/>
        </p:nvSpPr>
        <p:spPr>
          <a:xfrm>
            <a:off x="7589520" y="1280160"/>
            <a:ext cx="4754880" cy="4389120"/>
          </a:xfrm>
          <a:prstGeom prst="rect">
            <a:avLst/>
          </a:prstGeom>
          <a:noFill/>
          <a:ln/>
        </p:spPr>
        <p:txBody>
          <a:bodyPr wrap="square" lIns="0" tIns="0" rIns="0" bIns="0" rtlCol="0" anchor="ctr"/>
          <a:lstStyle/>
          <a:p>
            <a:pPr marL="0" indent="0" algn="r">
              <a:buNone/>
            </a:pPr>
            <a:r>
              <a:rPr lang="en-US" sz="26000" b="1" dirty="0">
                <a:solidFill>
                  <a:srgbClr val="FFFFFF">
                    <a:alpha val="12000"/>
                  </a:srgbClr>
                </a:solidFill>
                <a:latin typeface="Lufga" pitchFamily="34" charset="0"/>
                <a:ea typeface="Lufga" pitchFamily="34" charset="-122"/>
                <a:cs typeface="Lufga" pitchFamily="34" charset="-120"/>
              </a:rPr>
              <a:t>Q1</a:t>
            </a:r>
            <a:endParaRPr lang="en-US" sz="26000" dirty="0"/>
          </a:p>
        </p:txBody>
      </p:sp>
      <p:sp>
        <p:nvSpPr>
          <p:cNvPr id="3" name="Shape 1"/>
          <p:cNvSpPr/>
          <p:nvPr/>
        </p:nvSpPr>
        <p:spPr>
          <a:xfrm>
            <a:off x="777240" y="777240"/>
            <a:ext cx="777240" cy="777240"/>
          </a:xfrm>
          <a:prstGeom prst="ellipse">
            <a:avLst/>
          </a:prstGeom>
          <a:solidFill>
            <a:srgbClr val="6DBE46"/>
          </a:solidFill>
          <a:ln/>
        </p:spPr>
        <p:txBody>
          <a:bodyPr/>
          <a:lstStyle/>
          <a:p>
            <a:endParaRPr lang="en-GB"/>
          </a:p>
        </p:txBody>
      </p:sp>
      <p:pic>
        <p:nvPicPr>
          <p:cNvPr id="4" name="Image 0" descr="assets/icons/comments_white.png"/>
          <p:cNvPicPr>
            <a:picLocks noChangeAspect="1"/>
          </p:cNvPicPr>
          <p:nvPr/>
        </p:nvPicPr>
        <p:blipFill>
          <a:blip r:embed="rId3"/>
          <a:stretch>
            <a:fillRect/>
          </a:stretch>
        </p:blipFill>
        <p:spPr>
          <a:xfrm>
            <a:off x="960120" y="960120"/>
            <a:ext cx="411480" cy="411480"/>
          </a:xfrm>
          <a:prstGeom prst="rect">
            <a:avLst/>
          </a:prstGeom>
        </p:spPr>
      </p:pic>
      <p:sp>
        <p:nvSpPr>
          <p:cNvPr id="5" name="Text 2"/>
          <p:cNvSpPr/>
          <p:nvPr/>
        </p:nvSpPr>
        <p:spPr>
          <a:xfrm>
            <a:off x="1783080" y="987552"/>
            <a:ext cx="8686800" cy="365760"/>
          </a:xfrm>
          <a:prstGeom prst="rect">
            <a:avLst/>
          </a:prstGeom>
          <a:noFill/>
          <a:ln/>
        </p:spPr>
        <p:txBody>
          <a:bodyPr wrap="square" lIns="0" tIns="0" rIns="0" bIns="0" rtlCol="0" anchor="ctr"/>
          <a:lstStyle/>
          <a:p>
            <a:pPr marL="0" indent="0">
              <a:buNone/>
            </a:pPr>
            <a:r>
              <a:rPr lang="en-US" sz="1250" b="1" kern="0" spc="250" dirty="0">
                <a:solidFill>
                  <a:srgbClr val="6DBE46"/>
                </a:solidFill>
                <a:latin typeface="Lufga" pitchFamily="34" charset="0"/>
                <a:ea typeface="Lufga" pitchFamily="34" charset="-122"/>
                <a:cs typeface="Lufga" pitchFamily="34" charset="-120"/>
              </a:rPr>
              <a:t>AUDIENCE PULSE  ·  LET'S HEAR FROM YOU</a:t>
            </a:r>
            <a:endParaRPr lang="en-US" sz="1250" dirty="0"/>
          </a:p>
        </p:txBody>
      </p:sp>
      <p:sp>
        <p:nvSpPr>
          <p:cNvPr id="6" name="Text 3"/>
          <p:cNvSpPr/>
          <p:nvPr/>
        </p:nvSpPr>
        <p:spPr>
          <a:xfrm>
            <a:off x="822960" y="2331720"/>
            <a:ext cx="9692640" cy="2286000"/>
          </a:xfrm>
          <a:prstGeom prst="rect">
            <a:avLst/>
          </a:prstGeom>
          <a:noFill/>
          <a:ln/>
        </p:spPr>
        <p:txBody>
          <a:bodyPr wrap="square" lIns="0" tIns="0" rIns="0" bIns="0" rtlCol="0" anchor="ctr"/>
          <a:lstStyle/>
          <a:p>
            <a:pPr marL="0" indent="0">
              <a:lnSpc>
                <a:spcPct val="112000"/>
              </a:lnSpc>
              <a:buNone/>
            </a:pPr>
            <a:r>
              <a:rPr lang="en-US" sz="3100" b="1" dirty="0">
                <a:solidFill>
                  <a:srgbClr val="FFFFFF"/>
                </a:solidFill>
                <a:latin typeface="Lufga" pitchFamily="34" charset="0"/>
                <a:ea typeface="Lufga" pitchFamily="34" charset="-122"/>
                <a:cs typeface="Lufga" pitchFamily="34" charset="-120"/>
              </a:rPr>
              <a:t>In one word — what comes to mind when you hear “green skills”?</a:t>
            </a:r>
            <a:endParaRPr lang="en-US" sz="3100" dirty="0"/>
          </a:p>
        </p:txBody>
      </p:sp>
      <p:sp>
        <p:nvSpPr>
          <p:cNvPr id="7" name="Text 4"/>
          <p:cNvSpPr/>
          <p:nvPr/>
        </p:nvSpPr>
        <p:spPr>
          <a:xfrm>
            <a:off x="822960" y="4983480"/>
            <a:ext cx="8778240" cy="502920"/>
          </a:xfrm>
          <a:prstGeom prst="rect">
            <a:avLst/>
          </a:prstGeom>
          <a:noFill/>
          <a:ln/>
        </p:spPr>
        <p:txBody>
          <a:bodyPr wrap="square" lIns="0" tIns="0" rIns="0" bIns="0" rtlCol="0" anchor="ctr"/>
          <a:lstStyle/>
          <a:p>
            <a:pPr marL="0" indent="0">
              <a:buNone/>
            </a:pPr>
            <a:r>
              <a:rPr lang="en-US" sz="1400" dirty="0">
                <a:solidFill>
                  <a:srgbClr val="D9EDDC"/>
                </a:solidFill>
                <a:latin typeface="Lufga" pitchFamily="34" charset="0"/>
                <a:ea typeface="Lufga" pitchFamily="34" charset="-122"/>
                <a:cs typeface="Lufga" pitchFamily="34" charset="-120"/>
              </a:rPr>
              <a:t>Shout it out, or drop it in the chat. We will come back to your words in a moment.</a:t>
            </a:r>
            <a:endParaRPr lang="en-US" sz="1400" dirty="0"/>
          </a:p>
        </p:txBody>
      </p:sp>
      <p:sp>
        <p:nvSpPr>
          <p:cNvPr id="8" name="Text 5"/>
          <p:cNvSpPr/>
          <p:nvPr/>
        </p:nvSpPr>
        <p:spPr>
          <a:xfrm>
            <a:off x="822960" y="6355080"/>
            <a:ext cx="7315200" cy="274320"/>
          </a:xfrm>
          <a:prstGeom prst="rect">
            <a:avLst/>
          </a:prstGeom>
          <a:noFill/>
          <a:ln/>
        </p:spPr>
        <p:txBody>
          <a:bodyPr wrap="square" lIns="0" tIns="0" rIns="0" bIns="0" rtlCol="0" anchor="ctr"/>
          <a:lstStyle/>
          <a:p>
            <a:pPr marL="0" indent="0">
              <a:buNone/>
            </a:pPr>
            <a:r>
              <a:rPr lang="en-US" sz="850" kern="0" spc="200" dirty="0">
                <a:solidFill>
                  <a:srgbClr val="9CC6A6"/>
                </a:solidFill>
                <a:latin typeface="Lufga" pitchFamily="34" charset="0"/>
                <a:ea typeface="Lufga" pitchFamily="34" charset="-122"/>
                <a:cs typeface="Lufga" pitchFamily="34" charset="-120"/>
              </a:rPr>
              <a:t>GSQA-UE  ·  DISSEMINATION SESSION</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01 · CONCEPT DOCUMENT</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What Are Green Skills? An African Definition</a:t>
            </a:r>
            <a:endParaRPr lang="en-US" sz="2900" dirty="0"/>
          </a:p>
        </p:txBody>
      </p:sp>
      <p:sp>
        <p:nvSpPr>
          <p:cNvPr id="4" name="Shape 2"/>
          <p:cNvSpPr/>
          <p:nvPr/>
        </p:nvSpPr>
        <p:spPr>
          <a:xfrm>
            <a:off x="502920" y="1691640"/>
            <a:ext cx="7635240" cy="3977640"/>
          </a:xfrm>
          <a:prstGeom prst="roundRect">
            <a:avLst>
              <a:gd name="adj" fmla="val 2759"/>
            </a:avLst>
          </a:prstGeom>
          <a:solidFill>
            <a:srgbClr val="F0F8F1"/>
          </a:solidFill>
          <a:ln/>
        </p:spPr>
        <p:txBody>
          <a:bodyPr/>
          <a:lstStyle/>
          <a:p>
            <a:endParaRPr lang="en-GB"/>
          </a:p>
        </p:txBody>
      </p:sp>
      <p:pic>
        <p:nvPicPr>
          <p:cNvPr id="5" name="Image 0" descr="assets/icons/quote_green.png"/>
          <p:cNvPicPr>
            <a:picLocks noChangeAspect="1"/>
          </p:cNvPicPr>
          <p:nvPr/>
        </p:nvPicPr>
        <p:blipFill>
          <a:blip r:embed="rId3"/>
          <a:stretch>
            <a:fillRect/>
          </a:stretch>
        </p:blipFill>
        <p:spPr>
          <a:xfrm>
            <a:off x="868680" y="2011680"/>
            <a:ext cx="548640" cy="548640"/>
          </a:xfrm>
          <a:prstGeom prst="rect">
            <a:avLst/>
          </a:prstGeom>
        </p:spPr>
      </p:pic>
      <p:sp>
        <p:nvSpPr>
          <p:cNvPr id="6" name="Text 3"/>
          <p:cNvSpPr/>
          <p:nvPr/>
        </p:nvSpPr>
        <p:spPr>
          <a:xfrm>
            <a:off x="1600200" y="1965960"/>
            <a:ext cx="6309360" cy="3017520"/>
          </a:xfrm>
          <a:prstGeom prst="rect">
            <a:avLst/>
          </a:prstGeom>
          <a:noFill/>
          <a:ln/>
        </p:spPr>
        <p:txBody>
          <a:bodyPr wrap="square" lIns="0" tIns="0" rIns="0" bIns="0" rtlCol="0" anchor="ctr"/>
          <a:lstStyle/>
          <a:p>
            <a:pPr marL="0" indent="0">
              <a:lnSpc>
                <a:spcPct val="128000"/>
              </a:lnSpc>
              <a:buNone/>
            </a:pPr>
            <a:r>
              <a:rPr lang="en-US" sz="1450" i="1" dirty="0">
                <a:solidFill>
                  <a:srgbClr val="1C2A20"/>
                </a:solidFill>
                <a:latin typeface="Lufga" pitchFamily="34" charset="0"/>
                <a:ea typeface="Lufga" pitchFamily="34" charset="-122"/>
                <a:cs typeface="Lufga" pitchFamily="34" charset="-120"/>
              </a:rPr>
              <a:t>“A set of technical, transversal, socio-cultural and adaptive competences that enable individuals and communities to participate in, contribute to, and benefit from Africa's transition towards environmentally sustainable, climate-resilient and resource-efficient economies. These competences draw equally from formal learning, informal and indigenous knowledge systems, and practical experiences across both formal and informal labour markets.”</a:t>
            </a:r>
            <a:endParaRPr lang="en-US" sz="1450" dirty="0"/>
          </a:p>
        </p:txBody>
      </p:sp>
      <p:sp>
        <p:nvSpPr>
          <p:cNvPr id="7" name="Text 4"/>
          <p:cNvSpPr/>
          <p:nvPr/>
        </p:nvSpPr>
        <p:spPr>
          <a:xfrm>
            <a:off x="1600200" y="5120640"/>
            <a:ext cx="6217920" cy="320040"/>
          </a:xfrm>
          <a:prstGeom prst="rect">
            <a:avLst/>
          </a:prstGeom>
          <a:noFill/>
          <a:ln/>
        </p:spPr>
        <p:txBody>
          <a:bodyPr wrap="square" lIns="0" tIns="0" rIns="0" bIns="0" rtlCol="0" anchor="ctr"/>
          <a:lstStyle/>
          <a:p>
            <a:pPr marL="0" indent="0">
              <a:buNone/>
            </a:pPr>
            <a:r>
              <a:rPr lang="en-US" sz="1100" b="1" dirty="0">
                <a:solidFill>
                  <a:srgbClr val="119549"/>
                </a:solidFill>
                <a:latin typeface="Lufga" pitchFamily="34" charset="0"/>
                <a:ea typeface="Lufga" pitchFamily="34" charset="-122"/>
                <a:cs typeface="Lufga" pitchFamily="34" charset="-120"/>
              </a:rPr>
              <a:t>— Greening Skills and Qualifications in Africa: Users' Engagement, 2025</a:t>
            </a:r>
            <a:endParaRPr lang="en-US" sz="1100" dirty="0"/>
          </a:p>
        </p:txBody>
      </p:sp>
      <p:sp>
        <p:nvSpPr>
          <p:cNvPr id="9" name="Text 5"/>
          <p:cNvSpPr/>
          <p:nvPr/>
        </p:nvSpPr>
        <p:spPr>
          <a:xfrm>
            <a:off x="8641080" y="5623560"/>
            <a:ext cx="3063240" cy="548640"/>
          </a:xfrm>
          <a:prstGeom prst="rect">
            <a:avLst/>
          </a:prstGeom>
          <a:noFill/>
          <a:ln/>
        </p:spPr>
        <p:txBody>
          <a:bodyPr wrap="square" lIns="0" tIns="0" rIns="0" bIns="0" rtlCol="0" anchor="ctr"/>
          <a:lstStyle/>
          <a:p>
            <a:pPr marL="0" indent="0" algn="ctr">
              <a:lnSpc>
                <a:spcPct val="110000"/>
              </a:lnSpc>
              <a:buNone/>
            </a:pPr>
            <a:r>
              <a:rPr lang="en-US" sz="1000" dirty="0">
                <a:solidFill>
                  <a:srgbClr val="7C8A7E"/>
                </a:solidFill>
                <a:latin typeface="Lufga" pitchFamily="34" charset="0"/>
                <a:ea typeface="Lufga" pitchFamily="34" charset="-122"/>
                <a:cs typeface="Lufga" pitchFamily="34" charset="-120"/>
              </a:rPr>
              <a:t>The Concept Document — the project's analytical foundation</a:t>
            </a:r>
            <a:endParaRPr lang="en-US" sz="1000" dirty="0"/>
          </a:p>
        </p:txBody>
      </p:sp>
      <p:sp>
        <p:nvSpPr>
          <p:cNvPr id="10" name="Text 6"/>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11" name="Text 7"/>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07</a:t>
            </a:r>
            <a:endParaRPr lang="en-US" sz="900" dirty="0"/>
          </a:p>
        </p:txBody>
      </p:sp>
      <p:pic>
        <p:nvPicPr>
          <p:cNvPr id="13" name="Picture 12">
            <a:extLst>
              <a:ext uri="{FF2B5EF4-FFF2-40B4-BE49-F238E27FC236}">
                <a16:creationId xmlns:a16="http://schemas.microsoft.com/office/drawing/2014/main" id="{55D4C60A-CA7C-AEF5-9669-9C5EED57A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6888" y="1618488"/>
            <a:ext cx="2707059" cy="382609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01 · CONCEPT DOCUMENT</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Why Green Skills Matter</a:t>
            </a:r>
            <a:endParaRPr lang="en-US" sz="2900" dirty="0"/>
          </a:p>
        </p:txBody>
      </p:sp>
      <p:sp>
        <p:nvSpPr>
          <p:cNvPr id="4" name="Shape 2"/>
          <p:cNvSpPr/>
          <p:nvPr/>
        </p:nvSpPr>
        <p:spPr>
          <a:xfrm>
            <a:off x="502920" y="1645920"/>
            <a:ext cx="5440680" cy="2103120"/>
          </a:xfrm>
          <a:prstGeom prst="roundRect">
            <a:avLst>
              <a:gd name="adj" fmla="val 4348"/>
            </a:avLst>
          </a:prstGeom>
          <a:solidFill>
            <a:srgbClr val="F8FBF8"/>
          </a:solidFill>
          <a:ln w="12700">
            <a:solidFill>
              <a:srgbClr val="DFEBE0"/>
            </a:solidFill>
            <a:prstDash val="solid"/>
          </a:ln>
        </p:spPr>
        <p:txBody>
          <a:bodyPr/>
          <a:lstStyle/>
          <a:p>
            <a:endParaRPr lang="en-GB"/>
          </a:p>
        </p:txBody>
      </p:sp>
      <p:sp>
        <p:nvSpPr>
          <p:cNvPr id="5" name="Shape 3"/>
          <p:cNvSpPr/>
          <p:nvPr/>
        </p:nvSpPr>
        <p:spPr>
          <a:xfrm>
            <a:off x="777240" y="1938528"/>
            <a:ext cx="658368" cy="658368"/>
          </a:xfrm>
          <a:prstGeom prst="ellipse">
            <a:avLst/>
          </a:prstGeom>
          <a:solidFill>
            <a:srgbClr val="119549"/>
          </a:solidFill>
          <a:ln/>
        </p:spPr>
        <p:txBody>
          <a:bodyPr/>
          <a:lstStyle/>
          <a:p>
            <a:endParaRPr lang="en-GB"/>
          </a:p>
        </p:txBody>
      </p:sp>
      <p:pic>
        <p:nvPicPr>
          <p:cNvPr id="6" name="Image 0" descr="assets/icons/climate_white.png"/>
          <p:cNvPicPr>
            <a:picLocks noChangeAspect="1"/>
          </p:cNvPicPr>
          <p:nvPr/>
        </p:nvPicPr>
        <p:blipFill>
          <a:blip r:embed="rId3"/>
          <a:stretch>
            <a:fillRect/>
          </a:stretch>
        </p:blipFill>
        <p:spPr>
          <a:xfrm>
            <a:off x="948416" y="2109704"/>
            <a:ext cx="316017" cy="316017"/>
          </a:xfrm>
          <a:prstGeom prst="rect">
            <a:avLst/>
          </a:prstGeom>
        </p:spPr>
      </p:pic>
      <p:sp>
        <p:nvSpPr>
          <p:cNvPr id="7" name="Text 4"/>
          <p:cNvSpPr/>
          <p:nvPr/>
        </p:nvSpPr>
        <p:spPr>
          <a:xfrm>
            <a:off x="1645920" y="1920240"/>
            <a:ext cx="4160520" cy="365760"/>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Climate Change Response</a:t>
            </a:r>
            <a:endParaRPr lang="en-US" sz="1550" dirty="0"/>
          </a:p>
        </p:txBody>
      </p:sp>
      <p:sp>
        <p:nvSpPr>
          <p:cNvPr id="8" name="Text 5"/>
          <p:cNvSpPr/>
          <p:nvPr/>
        </p:nvSpPr>
        <p:spPr>
          <a:xfrm>
            <a:off x="1645920" y="2359152"/>
            <a:ext cx="4069080" cy="1280160"/>
          </a:xfrm>
          <a:prstGeom prst="rect">
            <a:avLst/>
          </a:prstGeom>
          <a:noFill/>
          <a:ln/>
        </p:spPr>
        <p:txBody>
          <a:bodyPr wrap="square" lIns="0" tIns="0" rIns="0" bIns="0" rtlCol="0" anchor="ctr"/>
          <a:lstStyle/>
          <a:p>
            <a:pPr marL="0" indent="0">
              <a:lnSpc>
                <a:spcPct val="114000"/>
              </a:lnSpc>
              <a:buNone/>
            </a:pPr>
            <a:r>
              <a:rPr lang="en-US" sz="1150" dirty="0">
                <a:solidFill>
                  <a:srgbClr val="3D4A40"/>
                </a:solidFill>
                <a:latin typeface="Lufga" pitchFamily="34" charset="0"/>
                <a:ea typeface="Lufga" pitchFamily="34" charset="-122"/>
                <a:cs typeface="Lufga" pitchFamily="34" charset="-120"/>
              </a:rPr>
              <a:t>They enable people and organisations to adapt and mitigate — sustainable practices, renewable energy, efficient resource use, lower emissions.</a:t>
            </a:r>
            <a:endParaRPr lang="en-US" sz="1150" dirty="0"/>
          </a:p>
        </p:txBody>
      </p:sp>
      <p:sp>
        <p:nvSpPr>
          <p:cNvPr id="9" name="Shape 6"/>
          <p:cNvSpPr/>
          <p:nvPr/>
        </p:nvSpPr>
        <p:spPr>
          <a:xfrm>
            <a:off x="6217920" y="1645920"/>
            <a:ext cx="5440680" cy="2103120"/>
          </a:xfrm>
          <a:prstGeom prst="roundRect">
            <a:avLst>
              <a:gd name="adj" fmla="val 4348"/>
            </a:avLst>
          </a:prstGeom>
          <a:solidFill>
            <a:srgbClr val="F8FBF8"/>
          </a:solidFill>
          <a:ln w="12700">
            <a:solidFill>
              <a:srgbClr val="DFEBE0"/>
            </a:solidFill>
            <a:prstDash val="solid"/>
          </a:ln>
        </p:spPr>
        <p:txBody>
          <a:bodyPr/>
          <a:lstStyle/>
          <a:p>
            <a:endParaRPr lang="en-GB"/>
          </a:p>
        </p:txBody>
      </p:sp>
      <p:sp>
        <p:nvSpPr>
          <p:cNvPr id="10" name="Shape 7"/>
          <p:cNvSpPr/>
          <p:nvPr/>
        </p:nvSpPr>
        <p:spPr>
          <a:xfrm>
            <a:off x="6492240" y="1938528"/>
            <a:ext cx="658368" cy="658368"/>
          </a:xfrm>
          <a:prstGeom prst="ellipse">
            <a:avLst/>
          </a:prstGeom>
          <a:solidFill>
            <a:srgbClr val="119549"/>
          </a:solidFill>
          <a:ln/>
        </p:spPr>
        <p:txBody>
          <a:bodyPr/>
          <a:lstStyle/>
          <a:p>
            <a:endParaRPr lang="en-GB"/>
          </a:p>
        </p:txBody>
      </p:sp>
      <p:pic>
        <p:nvPicPr>
          <p:cNvPr id="11" name="Image 1" descr="assets/icons/briefcase_white.png"/>
          <p:cNvPicPr>
            <a:picLocks noChangeAspect="1"/>
          </p:cNvPicPr>
          <p:nvPr/>
        </p:nvPicPr>
        <p:blipFill>
          <a:blip r:embed="rId4"/>
          <a:stretch>
            <a:fillRect/>
          </a:stretch>
        </p:blipFill>
        <p:spPr>
          <a:xfrm>
            <a:off x="6663416" y="2109704"/>
            <a:ext cx="316017" cy="316017"/>
          </a:xfrm>
          <a:prstGeom prst="rect">
            <a:avLst/>
          </a:prstGeom>
        </p:spPr>
      </p:pic>
      <p:sp>
        <p:nvSpPr>
          <p:cNvPr id="12" name="Text 8"/>
          <p:cNvSpPr/>
          <p:nvPr/>
        </p:nvSpPr>
        <p:spPr>
          <a:xfrm>
            <a:off x="7360920" y="1920240"/>
            <a:ext cx="4160520" cy="365760"/>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Employment &amp; Future Jobs</a:t>
            </a:r>
            <a:endParaRPr lang="en-US" sz="1550" dirty="0"/>
          </a:p>
        </p:txBody>
      </p:sp>
      <p:sp>
        <p:nvSpPr>
          <p:cNvPr id="13" name="Text 9"/>
          <p:cNvSpPr/>
          <p:nvPr/>
        </p:nvSpPr>
        <p:spPr>
          <a:xfrm>
            <a:off x="7360920" y="2359152"/>
            <a:ext cx="4069080" cy="1280160"/>
          </a:xfrm>
          <a:prstGeom prst="rect">
            <a:avLst/>
          </a:prstGeom>
          <a:noFill/>
          <a:ln/>
        </p:spPr>
        <p:txBody>
          <a:bodyPr wrap="square" lIns="0" tIns="0" rIns="0" bIns="0" rtlCol="0" anchor="ctr"/>
          <a:lstStyle/>
          <a:p>
            <a:pPr marL="0" indent="0">
              <a:lnSpc>
                <a:spcPct val="114000"/>
              </a:lnSpc>
              <a:buNone/>
            </a:pPr>
            <a:r>
              <a:rPr lang="en-US" sz="1150" dirty="0">
                <a:solidFill>
                  <a:srgbClr val="3D4A40"/>
                </a:solidFill>
                <a:latin typeface="Lufga" pitchFamily="34" charset="0"/>
                <a:ea typeface="Lufga" pitchFamily="34" charset="-122"/>
                <a:cs typeface="Lufga" pitchFamily="34" charset="-120"/>
              </a:rPr>
              <a:t>As economies shift to green growth, demand is rising fast for skills in renewables, waste management, sustainable agriculture and the circular economy.</a:t>
            </a:r>
            <a:endParaRPr lang="en-US" sz="1150" dirty="0"/>
          </a:p>
        </p:txBody>
      </p:sp>
      <p:sp>
        <p:nvSpPr>
          <p:cNvPr id="14" name="Shape 10"/>
          <p:cNvSpPr/>
          <p:nvPr/>
        </p:nvSpPr>
        <p:spPr>
          <a:xfrm>
            <a:off x="502920" y="3977640"/>
            <a:ext cx="5440680" cy="2103120"/>
          </a:xfrm>
          <a:prstGeom prst="roundRect">
            <a:avLst>
              <a:gd name="adj" fmla="val 4348"/>
            </a:avLst>
          </a:prstGeom>
          <a:solidFill>
            <a:srgbClr val="F8FBF8"/>
          </a:solidFill>
          <a:ln w="12700">
            <a:solidFill>
              <a:srgbClr val="DFEBE0"/>
            </a:solidFill>
            <a:prstDash val="solid"/>
          </a:ln>
        </p:spPr>
        <p:txBody>
          <a:bodyPr/>
          <a:lstStyle/>
          <a:p>
            <a:endParaRPr lang="en-GB"/>
          </a:p>
        </p:txBody>
      </p:sp>
      <p:sp>
        <p:nvSpPr>
          <p:cNvPr id="15" name="Shape 11"/>
          <p:cNvSpPr/>
          <p:nvPr/>
        </p:nvSpPr>
        <p:spPr>
          <a:xfrm>
            <a:off x="777240" y="4270248"/>
            <a:ext cx="658368" cy="658368"/>
          </a:xfrm>
          <a:prstGeom prst="ellipse">
            <a:avLst/>
          </a:prstGeom>
          <a:solidFill>
            <a:srgbClr val="119549"/>
          </a:solidFill>
          <a:ln/>
        </p:spPr>
        <p:txBody>
          <a:bodyPr/>
          <a:lstStyle/>
          <a:p>
            <a:endParaRPr lang="en-GB"/>
          </a:p>
        </p:txBody>
      </p:sp>
      <p:pic>
        <p:nvPicPr>
          <p:cNvPr id="16" name="Image 2" descr="assets/icons/shield_white.png"/>
          <p:cNvPicPr>
            <a:picLocks noChangeAspect="1"/>
          </p:cNvPicPr>
          <p:nvPr/>
        </p:nvPicPr>
        <p:blipFill>
          <a:blip r:embed="rId5"/>
          <a:stretch>
            <a:fillRect/>
          </a:stretch>
        </p:blipFill>
        <p:spPr>
          <a:xfrm>
            <a:off x="948416" y="4441424"/>
            <a:ext cx="316017" cy="316017"/>
          </a:xfrm>
          <a:prstGeom prst="rect">
            <a:avLst/>
          </a:prstGeom>
        </p:spPr>
      </p:pic>
      <p:sp>
        <p:nvSpPr>
          <p:cNvPr id="17" name="Text 12"/>
          <p:cNvSpPr/>
          <p:nvPr/>
        </p:nvSpPr>
        <p:spPr>
          <a:xfrm>
            <a:off x="1645920" y="4251960"/>
            <a:ext cx="4160520" cy="365760"/>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Resilience</a:t>
            </a:r>
            <a:endParaRPr lang="en-US" sz="1550" dirty="0"/>
          </a:p>
        </p:txBody>
      </p:sp>
      <p:sp>
        <p:nvSpPr>
          <p:cNvPr id="18" name="Text 13"/>
          <p:cNvSpPr/>
          <p:nvPr/>
        </p:nvSpPr>
        <p:spPr>
          <a:xfrm>
            <a:off x="1645920" y="4690872"/>
            <a:ext cx="4069080" cy="1280160"/>
          </a:xfrm>
          <a:prstGeom prst="rect">
            <a:avLst/>
          </a:prstGeom>
          <a:noFill/>
          <a:ln/>
        </p:spPr>
        <p:txBody>
          <a:bodyPr wrap="square" lIns="0" tIns="0" rIns="0" bIns="0" rtlCol="0" anchor="ctr"/>
          <a:lstStyle/>
          <a:p>
            <a:pPr marL="0" indent="0">
              <a:lnSpc>
                <a:spcPct val="114000"/>
              </a:lnSpc>
              <a:buNone/>
            </a:pPr>
            <a:r>
              <a:rPr lang="en-US" sz="1150" dirty="0">
                <a:solidFill>
                  <a:srgbClr val="3D4A40"/>
                </a:solidFill>
                <a:latin typeface="Lufga" pitchFamily="34" charset="0"/>
                <a:ea typeface="Lufga" pitchFamily="34" charset="-122"/>
                <a:cs typeface="Lufga" pitchFamily="34" charset="-120"/>
              </a:rPr>
              <a:t>They help societies withstand environmental shocks — floods, droughts, pollution — through adaptive housing, food systems and infrastructure.</a:t>
            </a:r>
            <a:endParaRPr lang="en-US" sz="1150" dirty="0"/>
          </a:p>
        </p:txBody>
      </p:sp>
      <p:sp>
        <p:nvSpPr>
          <p:cNvPr id="19" name="Shape 14"/>
          <p:cNvSpPr/>
          <p:nvPr/>
        </p:nvSpPr>
        <p:spPr>
          <a:xfrm>
            <a:off x="6217920" y="3977640"/>
            <a:ext cx="5440680" cy="2103120"/>
          </a:xfrm>
          <a:prstGeom prst="roundRect">
            <a:avLst>
              <a:gd name="adj" fmla="val 4348"/>
            </a:avLst>
          </a:prstGeom>
          <a:solidFill>
            <a:srgbClr val="F8FBF8"/>
          </a:solidFill>
          <a:ln w="12700">
            <a:solidFill>
              <a:srgbClr val="DFEBE0"/>
            </a:solidFill>
            <a:prstDash val="solid"/>
          </a:ln>
        </p:spPr>
        <p:txBody>
          <a:bodyPr/>
          <a:lstStyle/>
          <a:p>
            <a:endParaRPr lang="en-GB"/>
          </a:p>
        </p:txBody>
      </p:sp>
      <p:sp>
        <p:nvSpPr>
          <p:cNvPr id="20" name="Shape 15"/>
          <p:cNvSpPr/>
          <p:nvPr/>
        </p:nvSpPr>
        <p:spPr>
          <a:xfrm>
            <a:off x="6492240" y="4270248"/>
            <a:ext cx="658368" cy="658368"/>
          </a:xfrm>
          <a:prstGeom prst="ellipse">
            <a:avLst/>
          </a:prstGeom>
          <a:solidFill>
            <a:srgbClr val="119549"/>
          </a:solidFill>
          <a:ln/>
        </p:spPr>
        <p:txBody>
          <a:bodyPr/>
          <a:lstStyle/>
          <a:p>
            <a:endParaRPr lang="en-GB"/>
          </a:p>
        </p:txBody>
      </p:sp>
      <p:pic>
        <p:nvPicPr>
          <p:cNvPr id="21" name="Image 3" descr="assets/icons/balance_white.png"/>
          <p:cNvPicPr>
            <a:picLocks noChangeAspect="1"/>
          </p:cNvPicPr>
          <p:nvPr/>
        </p:nvPicPr>
        <p:blipFill>
          <a:blip r:embed="rId6"/>
          <a:stretch>
            <a:fillRect/>
          </a:stretch>
        </p:blipFill>
        <p:spPr>
          <a:xfrm>
            <a:off x="6663416" y="4441424"/>
            <a:ext cx="316017" cy="316017"/>
          </a:xfrm>
          <a:prstGeom prst="rect">
            <a:avLst/>
          </a:prstGeom>
        </p:spPr>
      </p:pic>
      <p:sp>
        <p:nvSpPr>
          <p:cNvPr id="22" name="Text 16"/>
          <p:cNvSpPr/>
          <p:nvPr/>
        </p:nvSpPr>
        <p:spPr>
          <a:xfrm>
            <a:off x="7360920" y="4251960"/>
            <a:ext cx="4160520" cy="365760"/>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Social Justice &amp; Inclusion</a:t>
            </a:r>
            <a:endParaRPr lang="en-US" sz="1550" dirty="0"/>
          </a:p>
        </p:txBody>
      </p:sp>
      <p:sp>
        <p:nvSpPr>
          <p:cNvPr id="23" name="Text 17"/>
          <p:cNvSpPr/>
          <p:nvPr/>
        </p:nvSpPr>
        <p:spPr>
          <a:xfrm>
            <a:off x="7360920" y="4690872"/>
            <a:ext cx="4069080" cy="1280160"/>
          </a:xfrm>
          <a:prstGeom prst="rect">
            <a:avLst/>
          </a:prstGeom>
          <a:noFill/>
          <a:ln/>
        </p:spPr>
        <p:txBody>
          <a:bodyPr wrap="square" lIns="0" tIns="0" rIns="0" bIns="0" rtlCol="0" anchor="ctr"/>
          <a:lstStyle/>
          <a:p>
            <a:pPr marL="0" indent="0">
              <a:lnSpc>
                <a:spcPct val="114000"/>
              </a:lnSpc>
              <a:buNone/>
            </a:pPr>
            <a:r>
              <a:rPr lang="en-US" sz="1150" dirty="0">
                <a:solidFill>
                  <a:srgbClr val="3D4A40"/>
                </a:solidFill>
                <a:latin typeface="Lufga" pitchFamily="34" charset="0"/>
                <a:ea typeface="Lufga" pitchFamily="34" charset="-122"/>
                <a:cs typeface="Lufga" pitchFamily="34" charset="-120"/>
              </a:rPr>
              <a:t>They ensure vulnerable groups are not left behind, but actively benefit from the opportunities of the transition.</a:t>
            </a:r>
            <a:endParaRPr lang="en-US" sz="1150" dirty="0"/>
          </a:p>
        </p:txBody>
      </p:sp>
      <p:sp>
        <p:nvSpPr>
          <p:cNvPr id="24" name="Text 18"/>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5" name="Text 19"/>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08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01 · CONCEPT DOCUMENT</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Top 5 Green Sectors in Africa</a:t>
            </a:r>
            <a:endParaRPr lang="en-US" sz="2900" dirty="0"/>
          </a:p>
        </p:txBody>
      </p:sp>
      <p:sp>
        <p:nvSpPr>
          <p:cNvPr id="4" name="Shape 2"/>
          <p:cNvSpPr/>
          <p:nvPr/>
        </p:nvSpPr>
        <p:spPr>
          <a:xfrm>
            <a:off x="502920" y="1600200"/>
            <a:ext cx="11201400" cy="731520"/>
          </a:xfrm>
          <a:prstGeom prst="roundRect">
            <a:avLst>
              <a:gd name="adj" fmla="val 10000"/>
            </a:avLst>
          </a:prstGeom>
          <a:solidFill>
            <a:srgbClr val="F0F8F1"/>
          </a:solidFill>
          <a:ln/>
        </p:spPr>
        <p:txBody>
          <a:bodyPr/>
          <a:lstStyle/>
          <a:p>
            <a:endParaRPr lang="en-GB"/>
          </a:p>
        </p:txBody>
      </p:sp>
      <p:sp>
        <p:nvSpPr>
          <p:cNvPr id="5" name="Text 3"/>
          <p:cNvSpPr/>
          <p:nvPr/>
        </p:nvSpPr>
        <p:spPr>
          <a:xfrm>
            <a:off x="777240" y="1691640"/>
            <a:ext cx="548640" cy="548640"/>
          </a:xfrm>
          <a:prstGeom prst="rect">
            <a:avLst/>
          </a:prstGeom>
          <a:noFill/>
          <a:ln/>
        </p:spPr>
        <p:txBody>
          <a:bodyPr wrap="square" lIns="0" tIns="0" rIns="0" bIns="0" rtlCol="0" anchor="ctr"/>
          <a:lstStyle/>
          <a:p>
            <a:pPr marL="0" indent="0">
              <a:buNone/>
            </a:pPr>
            <a:r>
              <a:rPr lang="en-US" sz="2600" b="1" dirty="0">
                <a:solidFill>
                  <a:srgbClr val="6DBE46"/>
                </a:solidFill>
                <a:latin typeface="Lufga" pitchFamily="34" charset="0"/>
                <a:ea typeface="Lufga" pitchFamily="34" charset="-122"/>
                <a:cs typeface="Lufga" pitchFamily="34" charset="-120"/>
              </a:rPr>
              <a:t>1</a:t>
            </a:r>
            <a:endParaRPr lang="en-US" sz="2600" dirty="0"/>
          </a:p>
        </p:txBody>
      </p:sp>
      <p:sp>
        <p:nvSpPr>
          <p:cNvPr id="6" name="Shape 4"/>
          <p:cNvSpPr/>
          <p:nvPr/>
        </p:nvSpPr>
        <p:spPr>
          <a:xfrm>
            <a:off x="1463040" y="1719072"/>
            <a:ext cx="493776" cy="493776"/>
          </a:xfrm>
          <a:prstGeom prst="ellipse">
            <a:avLst/>
          </a:prstGeom>
          <a:solidFill>
            <a:srgbClr val="119549"/>
          </a:solidFill>
          <a:ln/>
        </p:spPr>
        <p:txBody>
          <a:bodyPr/>
          <a:lstStyle/>
          <a:p>
            <a:endParaRPr lang="en-GB"/>
          </a:p>
        </p:txBody>
      </p:sp>
      <p:pic>
        <p:nvPicPr>
          <p:cNvPr id="7" name="Image 0" descr="assets/icons/solar_white.png"/>
          <p:cNvPicPr>
            <a:picLocks noChangeAspect="1"/>
          </p:cNvPicPr>
          <p:nvPr/>
        </p:nvPicPr>
        <p:blipFill>
          <a:blip r:embed="rId3"/>
          <a:stretch>
            <a:fillRect/>
          </a:stretch>
        </p:blipFill>
        <p:spPr>
          <a:xfrm>
            <a:off x="1591422" y="1847454"/>
            <a:ext cx="237012" cy="237012"/>
          </a:xfrm>
          <a:prstGeom prst="rect">
            <a:avLst/>
          </a:prstGeom>
        </p:spPr>
      </p:pic>
      <p:sp>
        <p:nvSpPr>
          <p:cNvPr id="8" name="Text 5"/>
          <p:cNvSpPr/>
          <p:nvPr/>
        </p:nvSpPr>
        <p:spPr>
          <a:xfrm>
            <a:off x="2240280" y="1673352"/>
            <a:ext cx="3931920" cy="585216"/>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Renewable Energy</a:t>
            </a:r>
            <a:endParaRPr lang="en-US" sz="1550" dirty="0"/>
          </a:p>
        </p:txBody>
      </p:sp>
      <p:sp>
        <p:nvSpPr>
          <p:cNvPr id="9" name="Text 6"/>
          <p:cNvSpPr/>
          <p:nvPr/>
        </p:nvSpPr>
        <p:spPr>
          <a:xfrm>
            <a:off x="6309360" y="1673352"/>
            <a:ext cx="5212080" cy="585216"/>
          </a:xfrm>
          <a:prstGeom prst="rect">
            <a:avLst/>
          </a:prstGeom>
          <a:noFill/>
          <a:ln/>
        </p:spPr>
        <p:txBody>
          <a:bodyPr wrap="square" lIns="0" tIns="0" rIns="0" bIns="0" rtlCol="0" anchor="ctr"/>
          <a:lstStyle/>
          <a:p>
            <a:pPr marL="0" indent="0">
              <a:lnSpc>
                <a:spcPct val="108000"/>
              </a:lnSpc>
              <a:buNone/>
            </a:pPr>
            <a:r>
              <a:rPr lang="en-US" sz="1100" dirty="0">
                <a:solidFill>
                  <a:srgbClr val="3D4A40"/>
                </a:solidFill>
                <a:latin typeface="Lufga" pitchFamily="34" charset="0"/>
                <a:ea typeface="Lufga" pitchFamily="34" charset="-122"/>
                <a:cs typeface="Lufga" pitchFamily="34" charset="-120"/>
              </a:rPr>
              <a:t>Solar, wind, hydro and clean-energy value chains powering the transition.</a:t>
            </a:r>
            <a:endParaRPr lang="en-US" sz="1100" dirty="0"/>
          </a:p>
        </p:txBody>
      </p:sp>
      <p:sp>
        <p:nvSpPr>
          <p:cNvPr id="10" name="Shape 7"/>
          <p:cNvSpPr/>
          <p:nvPr/>
        </p:nvSpPr>
        <p:spPr>
          <a:xfrm>
            <a:off x="502920" y="2459736"/>
            <a:ext cx="11201400" cy="731520"/>
          </a:xfrm>
          <a:prstGeom prst="roundRect">
            <a:avLst>
              <a:gd name="adj" fmla="val 10000"/>
            </a:avLst>
          </a:prstGeom>
          <a:solidFill>
            <a:srgbClr val="F8FBF8"/>
          </a:solidFill>
          <a:ln/>
        </p:spPr>
        <p:txBody>
          <a:bodyPr/>
          <a:lstStyle/>
          <a:p>
            <a:endParaRPr lang="en-GB"/>
          </a:p>
        </p:txBody>
      </p:sp>
      <p:sp>
        <p:nvSpPr>
          <p:cNvPr id="11" name="Text 8"/>
          <p:cNvSpPr/>
          <p:nvPr/>
        </p:nvSpPr>
        <p:spPr>
          <a:xfrm>
            <a:off x="777240" y="2551176"/>
            <a:ext cx="548640" cy="548640"/>
          </a:xfrm>
          <a:prstGeom prst="rect">
            <a:avLst/>
          </a:prstGeom>
          <a:noFill/>
          <a:ln/>
        </p:spPr>
        <p:txBody>
          <a:bodyPr wrap="square" lIns="0" tIns="0" rIns="0" bIns="0" rtlCol="0" anchor="ctr"/>
          <a:lstStyle/>
          <a:p>
            <a:pPr marL="0" indent="0">
              <a:buNone/>
            </a:pPr>
            <a:r>
              <a:rPr lang="en-US" sz="2600" b="1" dirty="0">
                <a:solidFill>
                  <a:srgbClr val="6DBE46"/>
                </a:solidFill>
                <a:latin typeface="Lufga" pitchFamily="34" charset="0"/>
                <a:ea typeface="Lufga" pitchFamily="34" charset="-122"/>
                <a:cs typeface="Lufga" pitchFamily="34" charset="-120"/>
              </a:rPr>
              <a:t>2</a:t>
            </a:r>
            <a:endParaRPr lang="en-US" sz="2600" dirty="0"/>
          </a:p>
        </p:txBody>
      </p:sp>
      <p:sp>
        <p:nvSpPr>
          <p:cNvPr id="12" name="Shape 9"/>
          <p:cNvSpPr/>
          <p:nvPr/>
        </p:nvSpPr>
        <p:spPr>
          <a:xfrm>
            <a:off x="1463040" y="2578608"/>
            <a:ext cx="493776" cy="493776"/>
          </a:xfrm>
          <a:prstGeom prst="ellipse">
            <a:avLst/>
          </a:prstGeom>
          <a:solidFill>
            <a:srgbClr val="119549"/>
          </a:solidFill>
          <a:ln/>
        </p:spPr>
        <p:txBody>
          <a:bodyPr/>
          <a:lstStyle/>
          <a:p>
            <a:endParaRPr lang="en-GB"/>
          </a:p>
        </p:txBody>
      </p:sp>
      <p:pic>
        <p:nvPicPr>
          <p:cNvPr id="13" name="Image 1" descr="assets/icons/tractor_white.png"/>
          <p:cNvPicPr>
            <a:picLocks noChangeAspect="1"/>
          </p:cNvPicPr>
          <p:nvPr/>
        </p:nvPicPr>
        <p:blipFill>
          <a:blip r:embed="rId4"/>
          <a:stretch>
            <a:fillRect/>
          </a:stretch>
        </p:blipFill>
        <p:spPr>
          <a:xfrm>
            <a:off x="1591422" y="2706990"/>
            <a:ext cx="237012" cy="237012"/>
          </a:xfrm>
          <a:prstGeom prst="rect">
            <a:avLst/>
          </a:prstGeom>
        </p:spPr>
      </p:pic>
      <p:sp>
        <p:nvSpPr>
          <p:cNvPr id="14" name="Text 10"/>
          <p:cNvSpPr/>
          <p:nvPr/>
        </p:nvSpPr>
        <p:spPr>
          <a:xfrm>
            <a:off x="2240280" y="2532888"/>
            <a:ext cx="3931920" cy="585216"/>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Climate-Smart Agriculture</a:t>
            </a:r>
            <a:endParaRPr lang="en-US" sz="1550" dirty="0"/>
          </a:p>
        </p:txBody>
      </p:sp>
      <p:sp>
        <p:nvSpPr>
          <p:cNvPr id="15" name="Text 11"/>
          <p:cNvSpPr/>
          <p:nvPr/>
        </p:nvSpPr>
        <p:spPr>
          <a:xfrm>
            <a:off x="6309360" y="2532888"/>
            <a:ext cx="5212080" cy="585216"/>
          </a:xfrm>
          <a:prstGeom prst="rect">
            <a:avLst/>
          </a:prstGeom>
          <a:noFill/>
          <a:ln/>
        </p:spPr>
        <p:txBody>
          <a:bodyPr wrap="square" lIns="0" tIns="0" rIns="0" bIns="0" rtlCol="0" anchor="ctr"/>
          <a:lstStyle/>
          <a:p>
            <a:pPr marL="0" indent="0">
              <a:lnSpc>
                <a:spcPct val="108000"/>
              </a:lnSpc>
              <a:buNone/>
            </a:pPr>
            <a:r>
              <a:rPr lang="en-US" sz="1100" dirty="0">
                <a:solidFill>
                  <a:srgbClr val="3D4A40"/>
                </a:solidFill>
                <a:latin typeface="Lufga" pitchFamily="34" charset="0"/>
                <a:ea typeface="Lufga" pitchFamily="34" charset="-122"/>
                <a:cs typeface="Lufga" pitchFamily="34" charset="-120"/>
              </a:rPr>
              <a:t>Sustainable production, agro-ecology and resilient food systems.</a:t>
            </a:r>
            <a:endParaRPr lang="en-US" sz="1100" dirty="0"/>
          </a:p>
        </p:txBody>
      </p:sp>
      <p:sp>
        <p:nvSpPr>
          <p:cNvPr id="16" name="Shape 12"/>
          <p:cNvSpPr/>
          <p:nvPr/>
        </p:nvSpPr>
        <p:spPr>
          <a:xfrm>
            <a:off x="502920" y="3319272"/>
            <a:ext cx="11201400" cy="731520"/>
          </a:xfrm>
          <a:prstGeom prst="roundRect">
            <a:avLst>
              <a:gd name="adj" fmla="val 10000"/>
            </a:avLst>
          </a:prstGeom>
          <a:solidFill>
            <a:srgbClr val="F0F8F1"/>
          </a:solidFill>
          <a:ln/>
        </p:spPr>
        <p:txBody>
          <a:bodyPr/>
          <a:lstStyle/>
          <a:p>
            <a:endParaRPr lang="en-GB"/>
          </a:p>
        </p:txBody>
      </p:sp>
      <p:sp>
        <p:nvSpPr>
          <p:cNvPr id="17" name="Text 13"/>
          <p:cNvSpPr/>
          <p:nvPr/>
        </p:nvSpPr>
        <p:spPr>
          <a:xfrm>
            <a:off x="777240" y="3410712"/>
            <a:ext cx="548640" cy="548640"/>
          </a:xfrm>
          <a:prstGeom prst="rect">
            <a:avLst/>
          </a:prstGeom>
          <a:noFill/>
          <a:ln/>
        </p:spPr>
        <p:txBody>
          <a:bodyPr wrap="square" lIns="0" tIns="0" rIns="0" bIns="0" rtlCol="0" anchor="ctr"/>
          <a:lstStyle/>
          <a:p>
            <a:pPr marL="0" indent="0">
              <a:buNone/>
            </a:pPr>
            <a:r>
              <a:rPr lang="en-US" sz="2600" b="1" dirty="0">
                <a:solidFill>
                  <a:srgbClr val="6DBE46"/>
                </a:solidFill>
                <a:latin typeface="Lufga" pitchFamily="34" charset="0"/>
                <a:ea typeface="Lufga" pitchFamily="34" charset="-122"/>
                <a:cs typeface="Lufga" pitchFamily="34" charset="-120"/>
              </a:rPr>
              <a:t>3</a:t>
            </a:r>
            <a:endParaRPr lang="en-US" sz="2600" dirty="0"/>
          </a:p>
        </p:txBody>
      </p:sp>
      <p:sp>
        <p:nvSpPr>
          <p:cNvPr id="18" name="Shape 14"/>
          <p:cNvSpPr/>
          <p:nvPr/>
        </p:nvSpPr>
        <p:spPr>
          <a:xfrm>
            <a:off x="1463040" y="3438144"/>
            <a:ext cx="493776" cy="493776"/>
          </a:xfrm>
          <a:prstGeom prst="ellipse">
            <a:avLst/>
          </a:prstGeom>
          <a:solidFill>
            <a:srgbClr val="119549"/>
          </a:solidFill>
          <a:ln/>
        </p:spPr>
        <p:txBody>
          <a:bodyPr/>
          <a:lstStyle/>
          <a:p>
            <a:endParaRPr lang="en-GB"/>
          </a:p>
        </p:txBody>
      </p:sp>
      <p:pic>
        <p:nvPicPr>
          <p:cNvPr id="19" name="Image 2" descr="assets/icons/recycle_white.png"/>
          <p:cNvPicPr>
            <a:picLocks noChangeAspect="1"/>
          </p:cNvPicPr>
          <p:nvPr/>
        </p:nvPicPr>
        <p:blipFill>
          <a:blip r:embed="rId5"/>
          <a:stretch>
            <a:fillRect/>
          </a:stretch>
        </p:blipFill>
        <p:spPr>
          <a:xfrm>
            <a:off x="1591422" y="3566526"/>
            <a:ext cx="237012" cy="237012"/>
          </a:xfrm>
          <a:prstGeom prst="rect">
            <a:avLst/>
          </a:prstGeom>
        </p:spPr>
      </p:pic>
      <p:sp>
        <p:nvSpPr>
          <p:cNvPr id="20" name="Text 15"/>
          <p:cNvSpPr/>
          <p:nvPr/>
        </p:nvSpPr>
        <p:spPr>
          <a:xfrm>
            <a:off x="2240280" y="3392424"/>
            <a:ext cx="3931920" cy="585216"/>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Waste &amp; Circular Economy</a:t>
            </a:r>
            <a:endParaRPr lang="en-US" sz="1550" dirty="0"/>
          </a:p>
        </p:txBody>
      </p:sp>
      <p:sp>
        <p:nvSpPr>
          <p:cNvPr id="21" name="Text 16"/>
          <p:cNvSpPr/>
          <p:nvPr/>
        </p:nvSpPr>
        <p:spPr>
          <a:xfrm>
            <a:off x="6309360" y="3392424"/>
            <a:ext cx="5212080" cy="585216"/>
          </a:xfrm>
          <a:prstGeom prst="rect">
            <a:avLst/>
          </a:prstGeom>
          <a:noFill/>
          <a:ln/>
        </p:spPr>
        <p:txBody>
          <a:bodyPr wrap="square" lIns="0" tIns="0" rIns="0" bIns="0" rtlCol="0" anchor="ctr"/>
          <a:lstStyle/>
          <a:p>
            <a:pPr marL="0" indent="0">
              <a:lnSpc>
                <a:spcPct val="108000"/>
              </a:lnSpc>
              <a:buNone/>
            </a:pPr>
            <a:r>
              <a:rPr lang="en-US" sz="1100" dirty="0">
                <a:solidFill>
                  <a:srgbClr val="3D4A40"/>
                </a:solidFill>
                <a:latin typeface="Lufga" pitchFamily="34" charset="0"/>
                <a:ea typeface="Lufga" pitchFamily="34" charset="-122"/>
                <a:cs typeface="Lufga" pitchFamily="34" charset="-120"/>
              </a:rPr>
              <a:t>Recycling, valorisation and circular business models.</a:t>
            </a:r>
            <a:endParaRPr lang="en-US" sz="1100" dirty="0"/>
          </a:p>
        </p:txBody>
      </p:sp>
      <p:sp>
        <p:nvSpPr>
          <p:cNvPr id="22" name="Shape 17"/>
          <p:cNvSpPr/>
          <p:nvPr/>
        </p:nvSpPr>
        <p:spPr>
          <a:xfrm>
            <a:off x="502920" y="4178808"/>
            <a:ext cx="11201400" cy="731520"/>
          </a:xfrm>
          <a:prstGeom prst="roundRect">
            <a:avLst>
              <a:gd name="adj" fmla="val 10000"/>
            </a:avLst>
          </a:prstGeom>
          <a:solidFill>
            <a:srgbClr val="F8FBF8"/>
          </a:solidFill>
          <a:ln/>
        </p:spPr>
        <p:txBody>
          <a:bodyPr/>
          <a:lstStyle/>
          <a:p>
            <a:endParaRPr lang="en-GB"/>
          </a:p>
        </p:txBody>
      </p:sp>
      <p:sp>
        <p:nvSpPr>
          <p:cNvPr id="23" name="Text 18"/>
          <p:cNvSpPr/>
          <p:nvPr/>
        </p:nvSpPr>
        <p:spPr>
          <a:xfrm>
            <a:off x="777240" y="4270248"/>
            <a:ext cx="548640" cy="548640"/>
          </a:xfrm>
          <a:prstGeom prst="rect">
            <a:avLst/>
          </a:prstGeom>
          <a:noFill/>
          <a:ln/>
        </p:spPr>
        <p:txBody>
          <a:bodyPr wrap="square" lIns="0" tIns="0" rIns="0" bIns="0" rtlCol="0" anchor="ctr"/>
          <a:lstStyle/>
          <a:p>
            <a:pPr marL="0" indent="0">
              <a:buNone/>
            </a:pPr>
            <a:r>
              <a:rPr lang="en-US" sz="2600" b="1" dirty="0">
                <a:solidFill>
                  <a:srgbClr val="6DBE46"/>
                </a:solidFill>
                <a:latin typeface="Lufga" pitchFamily="34" charset="0"/>
                <a:ea typeface="Lufga" pitchFamily="34" charset="-122"/>
                <a:cs typeface="Lufga" pitchFamily="34" charset="-120"/>
              </a:rPr>
              <a:t>4</a:t>
            </a:r>
            <a:endParaRPr lang="en-US" sz="2600" dirty="0"/>
          </a:p>
        </p:txBody>
      </p:sp>
      <p:sp>
        <p:nvSpPr>
          <p:cNvPr id="24" name="Shape 19"/>
          <p:cNvSpPr/>
          <p:nvPr/>
        </p:nvSpPr>
        <p:spPr>
          <a:xfrm>
            <a:off x="1463040" y="4297680"/>
            <a:ext cx="493776" cy="493776"/>
          </a:xfrm>
          <a:prstGeom prst="ellipse">
            <a:avLst/>
          </a:prstGeom>
          <a:solidFill>
            <a:srgbClr val="119549"/>
          </a:solidFill>
          <a:ln/>
        </p:spPr>
        <p:txBody>
          <a:bodyPr/>
          <a:lstStyle/>
          <a:p>
            <a:endParaRPr lang="en-GB"/>
          </a:p>
        </p:txBody>
      </p:sp>
      <p:pic>
        <p:nvPicPr>
          <p:cNvPr id="25" name="Image 3" descr="assets/icons/hardhat_white.png"/>
          <p:cNvPicPr>
            <a:picLocks noChangeAspect="1"/>
          </p:cNvPicPr>
          <p:nvPr/>
        </p:nvPicPr>
        <p:blipFill>
          <a:blip r:embed="rId6"/>
          <a:stretch>
            <a:fillRect/>
          </a:stretch>
        </p:blipFill>
        <p:spPr>
          <a:xfrm>
            <a:off x="1591422" y="4426062"/>
            <a:ext cx="237012" cy="237012"/>
          </a:xfrm>
          <a:prstGeom prst="rect">
            <a:avLst/>
          </a:prstGeom>
        </p:spPr>
      </p:pic>
      <p:sp>
        <p:nvSpPr>
          <p:cNvPr id="26" name="Text 20"/>
          <p:cNvSpPr/>
          <p:nvPr/>
        </p:nvSpPr>
        <p:spPr>
          <a:xfrm>
            <a:off x="2240280" y="4251960"/>
            <a:ext cx="3931920" cy="585216"/>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Sustainable Construction</a:t>
            </a:r>
            <a:endParaRPr lang="en-US" sz="1550" dirty="0"/>
          </a:p>
        </p:txBody>
      </p:sp>
      <p:sp>
        <p:nvSpPr>
          <p:cNvPr id="27" name="Text 21"/>
          <p:cNvSpPr/>
          <p:nvPr/>
        </p:nvSpPr>
        <p:spPr>
          <a:xfrm>
            <a:off x="6309360" y="4251960"/>
            <a:ext cx="5212080" cy="585216"/>
          </a:xfrm>
          <a:prstGeom prst="rect">
            <a:avLst/>
          </a:prstGeom>
          <a:noFill/>
          <a:ln/>
        </p:spPr>
        <p:txBody>
          <a:bodyPr wrap="square" lIns="0" tIns="0" rIns="0" bIns="0" rtlCol="0" anchor="ctr"/>
          <a:lstStyle/>
          <a:p>
            <a:pPr marL="0" indent="0">
              <a:lnSpc>
                <a:spcPct val="108000"/>
              </a:lnSpc>
              <a:buNone/>
            </a:pPr>
            <a:r>
              <a:rPr lang="en-US" sz="1100" dirty="0">
                <a:solidFill>
                  <a:srgbClr val="3D4A40"/>
                </a:solidFill>
                <a:latin typeface="Lufga" pitchFamily="34" charset="0"/>
                <a:ea typeface="Lufga" pitchFamily="34" charset="-122"/>
                <a:cs typeface="Lufga" pitchFamily="34" charset="-120"/>
              </a:rPr>
              <a:t>Green building, efficient materials and climate-proof infrastructure.</a:t>
            </a:r>
            <a:endParaRPr lang="en-US" sz="1100" dirty="0"/>
          </a:p>
        </p:txBody>
      </p:sp>
      <p:sp>
        <p:nvSpPr>
          <p:cNvPr id="28" name="Shape 22"/>
          <p:cNvSpPr/>
          <p:nvPr/>
        </p:nvSpPr>
        <p:spPr>
          <a:xfrm>
            <a:off x="502920" y="5038344"/>
            <a:ext cx="11201400" cy="731520"/>
          </a:xfrm>
          <a:prstGeom prst="roundRect">
            <a:avLst>
              <a:gd name="adj" fmla="val 10000"/>
            </a:avLst>
          </a:prstGeom>
          <a:solidFill>
            <a:srgbClr val="F0F8F1"/>
          </a:solidFill>
          <a:ln/>
        </p:spPr>
        <p:txBody>
          <a:bodyPr/>
          <a:lstStyle/>
          <a:p>
            <a:endParaRPr lang="en-GB"/>
          </a:p>
        </p:txBody>
      </p:sp>
      <p:sp>
        <p:nvSpPr>
          <p:cNvPr id="29" name="Text 23"/>
          <p:cNvSpPr/>
          <p:nvPr/>
        </p:nvSpPr>
        <p:spPr>
          <a:xfrm>
            <a:off x="777240" y="5129784"/>
            <a:ext cx="548640" cy="548640"/>
          </a:xfrm>
          <a:prstGeom prst="rect">
            <a:avLst/>
          </a:prstGeom>
          <a:noFill/>
          <a:ln/>
        </p:spPr>
        <p:txBody>
          <a:bodyPr wrap="square" lIns="0" tIns="0" rIns="0" bIns="0" rtlCol="0" anchor="ctr"/>
          <a:lstStyle/>
          <a:p>
            <a:pPr marL="0" indent="0">
              <a:buNone/>
            </a:pPr>
            <a:r>
              <a:rPr lang="en-US" sz="2600" b="1" dirty="0">
                <a:solidFill>
                  <a:srgbClr val="6DBE46"/>
                </a:solidFill>
                <a:latin typeface="Lufga" pitchFamily="34" charset="0"/>
                <a:ea typeface="Lufga" pitchFamily="34" charset="-122"/>
                <a:cs typeface="Lufga" pitchFamily="34" charset="-120"/>
              </a:rPr>
              <a:t>5</a:t>
            </a:r>
            <a:endParaRPr lang="en-US" sz="2600" dirty="0"/>
          </a:p>
        </p:txBody>
      </p:sp>
      <p:sp>
        <p:nvSpPr>
          <p:cNvPr id="30" name="Shape 24"/>
          <p:cNvSpPr/>
          <p:nvPr/>
        </p:nvSpPr>
        <p:spPr>
          <a:xfrm>
            <a:off x="1463040" y="5157216"/>
            <a:ext cx="493776" cy="493776"/>
          </a:xfrm>
          <a:prstGeom prst="ellipse">
            <a:avLst/>
          </a:prstGeom>
          <a:solidFill>
            <a:srgbClr val="119549"/>
          </a:solidFill>
          <a:ln/>
        </p:spPr>
        <p:txBody>
          <a:bodyPr/>
          <a:lstStyle/>
          <a:p>
            <a:endParaRPr lang="en-GB"/>
          </a:p>
        </p:txBody>
      </p:sp>
      <p:pic>
        <p:nvPicPr>
          <p:cNvPr id="31" name="Image 4" descr="assets/icons/bus_white.png"/>
          <p:cNvPicPr>
            <a:picLocks noChangeAspect="1"/>
          </p:cNvPicPr>
          <p:nvPr/>
        </p:nvPicPr>
        <p:blipFill>
          <a:blip r:embed="rId7"/>
          <a:stretch>
            <a:fillRect/>
          </a:stretch>
        </p:blipFill>
        <p:spPr>
          <a:xfrm>
            <a:off x="1591422" y="5285598"/>
            <a:ext cx="237012" cy="237012"/>
          </a:xfrm>
          <a:prstGeom prst="rect">
            <a:avLst/>
          </a:prstGeom>
        </p:spPr>
      </p:pic>
      <p:sp>
        <p:nvSpPr>
          <p:cNvPr id="32" name="Text 25"/>
          <p:cNvSpPr/>
          <p:nvPr/>
        </p:nvSpPr>
        <p:spPr>
          <a:xfrm>
            <a:off x="2240280" y="5111496"/>
            <a:ext cx="3931920" cy="585216"/>
          </a:xfrm>
          <a:prstGeom prst="rect">
            <a:avLst/>
          </a:prstGeom>
          <a:noFill/>
          <a:ln/>
        </p:spPr>
        <p:txBody>
          <a:bodyPr wrap="square" lIns="0" tIns="0" rIns="0" bIns="0" rtlCol="0" anchor="ctr"/>
          <a:lstStyle/>
          <a:p>
            <a:pPr marL="0" indent="0">
              <a:buNone/>
            </a:pPr>
            <a:r>
              <a:rPr lang="en-US" sz="1550" b="1" dirty="0">
                <a:solidFill>
                  <a:srgbClr val="1C2A20"/>
                </a:solidFill>
                <a:latin typeface="Lufga" pitchFamily="34" charset="0"/>
                <a:ea typeface="Lufga" pitchFamily="34" charset="-122"/>
                <a:cs typeface="Lufga" pitchFamily="34" charset="-120"/>
              </a:rPr>
              <a:t>Green Transport</a:t>
            </a:r>
            <a:endParaRPr lang="en-US" sz="1550" dirty="0"/>
          </a:p>
        </p:txBody>
      </p:sp>
      <p:sp>
        <p:nvSpPr>
          <p:cNvPr id="33" name="Text 26"/>
          <p:cNvSpPr/>
          <p:nvPr/>
        </p:nvSpPr>
        <p:spPr>
          <a:xfrm>
            <a:off x="6309360" y="5111496"/>
            <a:ext cx="5212080" cy="585216"/>
          </a:xfrm>
          <a:prstGeom prst="rect">
            <a:avLst/>
          </a:prstGeom>
          <a:noFill/>
          <a:ln/>
        </p:spPr>
        <p:txBody>
          <a:bodyPr wrap="square" lIns="0" tIns="0" rIns="0" bIns="0" rtlCol="0" anchor="ctr"/>
          <a:lstStyle/>
          <a:p>
            <a:pPr marL="0" indent="0">
              <a:lnSpc>
                <a:spcPct val="108000"/>
              </a:lnSpc>
              <a:buNone/>
            </a:pPr>
            <a:r>
              <a:rPr lang="en-US" sz="1100" dirty="0">
                <a:solidFill>
                  <a:srgbClr val="3D4A40"/>
                </a:solidFill>
                <a:latin typeface="Lufga" pitchFamily="34" charset="0"/>
                <a:ea typeface="Lufga" pitchFamily="34" charset="-122"/>
                <a:cs typeface="Lufga" pitchFamily="34" charset="-120"/>
              </a:rPr>
              <a:t>Clean mobility and low-emission logistics.</a:t>
            </a:r>
            <a:endParaRPr lang="en-US" sz="1100" dirty="0"/>
          </a:p>
        </p:txBody>
      </p:sp>
      <p:sp>
        <p:nvSpPr>
          <p:cNvPr id="34" name="Text 27"/>
          <p:cNvSpPr/>
          <p:nvPr/>
        </p:nvSpPr>
        <p:spPr>
          <a:xfrm>
            <a:off x="502920" y="5989320"/>
            <a:ext cx="8229600" cy="274320"/>
          </a:xfrm>
          <a:prstGeom prst="rect">
            <a:avLst/>
          </a:prstGeom>
          <a:noFill/>
          <a:ln/>
        </p:spPr>
        <p:txBody>
          <a:bodyPr wrap="square" lIns="0" tIns="0" rIns="0" bIns="0" rtlCol="0" anchor="ctr"/>
          <a:lstStyle/>
          <a:p>
            <a:pPr marL="0" indent="0">
              <a:buNone/>
            </a:pPr>
            <a:r>
              <a:rPr lang="en-US" sz="950" i="1" dirty="0">
                <a:solidFill>
                  <a:srgbClr val="7C8A7E"/>
                </a:solidFill>
                <a:latin typeface="Lufga" pitchFamily="34" charset="0"/>
                <a:ea typeface="Lufga" pitchFamily="34" charset="-122"/>
                <a:cs typeface="Lufga" pitchFamily="34" charset="-120"/>
              </a:rPr>
              <a:t>Source: Greening Skills and Qualifications in Africa — Users' Engagement, 2025</a:t>
            </a:r>
            <a:endParaRPr lang="en-US" sz="950" dirty="0"/>
          </a:p>
        </p:txBody>
      </p:sp>
      <p:sp>
        <p:nvSpPr>
          <p:cNvPr id="35" name="Text 28"/>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36" name="Text 29"/>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09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5A47E-AFBA-26B3-FFA8-39C5F2DCF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2716" y="528107"/>
            <a:ext cx="8834523" cy="4924428"/>
          </a:xfrm>
          <a:prstGeom prst="rect">
            <a:avLst/>
          </a:prstGeom>
        </p:spPr>
      </p:pic>
      <p:pic>
        <p:nvPicPr>
          <p:cNvPr id="5" name="Google Shape;45;p1">
            <a:extLst>
              <a:ext uri="{FF2B5EF4-FFF2-40B4-BE49-F238E27FC236}">
                <a16:creationId xmlns:a16="http://schemas.microsoft.com/office/drawing/2014/main" id="{32D6585A-8DCC-A168-1376-83A6C8BAF5A9}"/>
              </a:ext>
            </a:extLst>
          </p:cNvPr>
          <p:cNvPicPr preferRelativeResize="0"/>
          <p:nvPr/>
        </p:nvPicPr>
        <p:blipFill rotWithShape="1">
          <a:blip r:embed="rId3">
            <a:alphaModFix/>
          </a:blip>
          <a:srcRect t="83282"/>
          <a:stretch/>
        </p:blipFill>
        <p:spPr>
          <a:xfrm>
            <a:off x="0" y="5711482"/>
            <a:ext cx="12192000" cy="1146517"/>
          </a:xfrm>
          <a:prstGeom prst="rect">
            <a:avLst/>
          </a:prstGeom>
          <a:noFill/>
          <a:ln>
            <a:noFill/>
          </a:ln>
        </p:spPr>
      </p:pic>
      <p:pic>
        <p:nvPicPr>
          <p:cNvPr id="7" name="Image 1" descr="assets/logo_main.png">
            <a:extLst>
              <a:ext uri="{FF2B5EF4-FFF2-40B4-BE49-F238E27FC236}">
                <a16:creationId xmlns:a16="http://schemas.microsoft.com/office/drawing/2014/main" id="{4741B969-67AC-9426-2976-9E288FBB576C}"/>
              </a:ext>
            </a:extLst>
          </p:cNvPr>
          <p:cNvPicPr>
            <a:picLocks noChangeAspect="1"/>
          </p:cNvPicPr>
          <p:nvPr/>
        </p:nvPicPr>
        <p:blipFill>
          <a:blip r:embed="rId4"/>
          <a:stretch>
            <a:fillRect/>
          </a:stretch>
        </p:blipFill>
        <p:spPr>
          <a:xfrm>
            <a:off x="273867" y="5921285"/>
            <a:ext cx="2128470" cy="704597"/>
          </a:xfrm>
          <a:prstGeom prst="rect">
            <a:avLst/>
          </a:prstGeom>
        </p:spPr>
      </p:pic>
      <p:pic>
        <p:nvPicPr>
          <p:cNvPr id="9" name="Google Shape;47;p1">
            <a:extLst>
              <a:ext uri="{FF2B5EF4-FFF2-40B4-BE49-F238E27FC236}">
                <a16:creationId xmlns:a16="http://schemas.microsoft.com/office/drawing/2014/main" id="{8624C632-A067-C55B-7FEA-727783288F2A}"/>
              </a:ext>
            </a:extLst>
          </p:cNvPr>
          <p:cNvPicPr preferRelativeResize="0"/>
          <p:nvPr/>
        </p:nvPicPr>
        <p:blipFill rotWithShape="1">
          <a:blip r:embed="rId5">
            <a:alphaModFix/>
          </a:blip>
          <a:srcRect b="39180"/>
          <a:stretch/>
        </p:blipFill>
        <p:spPr>
          <a:xfrm>
            <a:off x="8940799" y="5240357"/>
            <a:ext cx="2659743" cy="1617643"/>
          </a:xfrm>
          <a:prstGeom prst="rect">
            <a:avLst/>
          </a:prstGeom>
          <a:noFill/>
          <a:ln>
            <a:noFill/>
          </a:ln>
        </p:spPr>
      </p:pic>
      <p:pic>
        <p:nvPicPr>
          <p:cNvPr id="11" name="Google Shape;48;p1">
            <a:extLst>
              <a:ext uri="{FF2B5EF4-FFF2-40B4-BE49-F238E27FC236}">
                <a16:creationId xmlns:a16="http://schemas.microsoft.com/office/drawing/2014/main" id="{790BC2A2-2223-8B72-EF52-D36ED7152061}"/>
              </a:ext>
            </a:extLst>
          </p:cNvPr>
          <p:cNvPicPr preferRelativeResize="0"/>
          <p:nvPr/>
        </p:nvPicPr>
        <p:blipFill rotWithShape="1">
          <a:blip r:embed="rId6">
            <a:alphaModFix/>
          </a:blip>
          <a:srcRect/>
          <a:stretch/>
        </p:blipFill>
        <p:spPr>
          <a:xfrm>
            <a:off x="6545944" y="4831279"/>
            <a:ext cx="2758124" cy="2758124"/>
          </a:xfrm>
          <a:prstGeom prst="rect">
            <a:avLst/>
          </a:prstGeom>
          <a:noFill/>
          <a:ln>
            <a:noFill/>
          </a:ln>
        </p:spPr>
      </p:pic>
    </p:spTree>
    <p:extLst>
      <p:ext uri="{BB962C8B-B14F-4D97-AF65-F5344CB8AC3E}">
        <p14:creationId xmlns:p14="http://schemas.microsoft.com/office/powerpoint/2010/main" val="949287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0B5B2E"/>
        </a:solidFill>
        <a:effectLst/>
      </p:bgPr>
    </p:bg>
    <p:spTree>
      <p:nvGrpSpPr>
        <p:cNvPr id="1" name=""/>
        <p:cNvGrpSpPr/>
        <p:nvPr/>
      </p:nvGrpSpPr>
      <p:grpSpPr>
        <a:xfrm>
          <a:off x="0" y="0"/>
          <a:ext cx="0" cy="0"/>
          <a:chOff x="0" y="0"/>
          <a:chExt cx="0" cy="0"/>
        </a:xfrm>
      </p:grpSpPr>
      <p:sp>
        <p:nvSpPr>
          <p:cNvPr id="2" name="Text 0"/>
          <p:cNvSpPr/>
          <p:nvPr/>
        </p:nvSpPr>
        <p:spPr>
          <a:xfrm>
            <a:off x="7589520" y="1280160"/>
            <a:ext cx="4754880" cy="4389120"/>
          </a:xfrm>
          <a:prstGeom prst="rect">
            <a:avLst/>
          </a:prstGeom>
          <a:noFill/>
          <a:ln/>
        </p:spPr>
        <p:txBody>
          <a:bodyPr wrap="square" lIns="0" tIns="0" rIns="0" bIns="0" rtlCol="0" anchor="ctr"/>
          <a:lstStyle/>
          <a:p>
            <a:pPr marL="0" indent="0" algn="r">
              <a:buNone/>
            </a:pPr>
            <a:r>
              <a:rPr lang="en-US" sz="26000" b="1" dirty="0">
                <a:solidFill>
                  <a:srgbClr val="FFFFFF">
                    <a:alpha val="12000"/>
                  </a:srgbClr>
                </a:solidFill>
                <a:latin typeface="Lufga" pitchFamily="34" charset="0"/>
                <a:ea typeface="Lufga" pitchFamily="34" charset="-122"/>
                <a:cs typeface="Lufga" pitchFamily="34" charset="-120"/>
              </a:rPr>
              <a:t>Q2</a:t>
            </a:r>
            <a:endParaRPr lang="en-US" sz="26000" dirty="0"/>
          </a:p>
        </p:txBody>
      </p:sp>
      <p:sp>
        <p:nvSpPr>
          <p:cNvPr id="3" name="Shape 1"/>
          <p:cNvSpPr/>
          <p:nvPr/>
        </p:nvSpPr>
        <p:spPr>
          <a:xfrm>
            <a:off x="777240" y="777240"/>
            <a:ext cx="777240" cy="777240"/>
          </a:xfrm>
          <a:prstGeom prst="ellipse">
            <a:avLst/>
          </a:prstGeom>
          <a:solidFill>
            <a:srgbClr val="6DBE46"/>
          </a:solidFill>
          <a:ln/>
        </p:spPr>
        <p:txBody>
          <a:bodyPr/>
          <a:lstStyle/>
          <a:p>
            <a:endParaRPr lang="en-GB"/>
          </a:p>
        </p:txBody>
      </p:sp>
      <p:pic>
        <p:nvPicPr>
          <p:cNvPr id="4" name="Image 0" descr="assets/icons/comments_white.png"/>
          <p:cNvPicPr>
            <a:picLocks noChangeAspect="1"/>
          </p:cNvPicPr>
          <p:nvPr/>
        </p:nvPicPr>
        <p:blipFill>
          <a:blip r:embed="rId3"/>
          <a:stretch>
            <a:fillRect/>
          </a:stretch>
        </p:blipFill>
        <p:spPr>
          <a:xfrm>
            <a:off x="960120" y="960120"/>
            <a:ext cx="411480" cy="411480"/>
          </a:xfrm>
          <a:prstGeom prst="rect">
            <a:avLst/>
          </a:prstGeom>
        </p:spPr>
      </p:pic>
      <p:sp>
        <p:nvSpPr>
          <p:cNvPr id="5" name="Text 2"/>
          <p:cNvSpPr/>
          <p:nvPr/>
        </p:nvSpPr>
        <p:spPr>
          <a:xfrm>
            <a:off x="1783080" y="987552"/>
            <a:ext cx="8686800" cy="365760"/>
          </a:xfrm>
          <a:prstGeom prst="rect">
            <a:avLst/>
          </a:prstGeom>
          <a:noFill/>
          <a:ln/>
        </p:spPr>
        <p:txBody>
          <a:bodyPr wrap="square" lIns="0" tIns="0" rIns="0" bIns="0" rtlCol="0" anchor="ctr"/>
          <a:lstStyle/>
          <a:p>
            <a:pPr marL="0" indent="0">
              <a:buNone/>
            </a:pPr>
            <a:r>
              <a:rPr lang="en-US" sz="1250" b="1" kern="0" spc="250" dirty="0">
                <a:solidFill>
                  <a:srgbClr val="6DBE46"/>
                </a:solidFill>
                <a:latin typeface="Lufga" pitchFamily="34" charset="0"/>
                <a:ea typeface="Lufga" pitchFamily="34" charset="-122"/>
                <a:cs typeface="Lufga" pitchFamily="34" charset="-120"/>
              </a:rPr>
              <a:t>AUDIENCE PULSE  ·  LET'S HEAR FROM YOU</a:t>
            </a:r>
            <a:endParaRPr lang="en-US" sz="1250" dirty="0"/>
          </a:p>
        </p:txBody>
      </p:sp>
      <p:sp>
        <p:nvSpPr>
          <p:cNvPr id="6" name="Text 3"/>
          <p:cNvSpPr/>
          <p:nvPr/>
        </p:nvSpPr>
        <p:spPr>
          <a:xfrm>
            <a:off x="517585" y="1997964"/>
            <a:ext cx="11110823" cy="2743200"/>
          </a:xfrm>
          <a:prstGeom prst="rect">
            <a:avLst/>
          </a:prstGeom>
          <a:noFill/>
          <a:ln/>
        </p:spPr>
        <p:txBody>
          <a:bodyPr wrap="square" lIns="0" tIns="0" rIns="0" bIns="0" rtlCol="0" anchor="ctr"/>
          <a:lstStyle/>
          <a:p>
            <a:pPr marL="0" indent="0">
              <a:lnSpc>
                <a:spcPct val="112000"/>
              </a:lnSpc>
              <a:buNone/>
            </a:pPr>
            <a:r>
              <a:rPr lang="en-US" sz="3100" b="1" dirty="0">
                <a:solidFill>
                  <a:srgbClr val="FFFFFF"/>
                </a:solidFill>
                <a:latin typeface="Lufga" pitchFamily="34" charset="0"/>
                <a:ea typeface="Lufga" pitchFamily="34" charset="-122"/>
                <a:cs typeface="Lufga" pitchFamily="34" charset="-120"/>
              </a:rPr>
              <a:t>Which of these five sectors (Renewable Energy, Climate-Smart Agriculture, Circular Economy, Sustainable Construction, Green Transport) holds the biggest opportunity for young people in your country — and why?</a:t>
            </a:r>
            <a:endParaRPr lang="en-US" sz="3100" dirty="0"/>
          </a:p>
        </p:txBody>
      </p:sp>
      <p:sp>
        <p:nvSpPr>
          <p:cNvPr id="7" name="Text 4"/>
          <p:cNvSpPr/>
          <p:nvPr/>
        </p:nvSpPr>
        <p:spPr>
          <a:xfrm>
            <a:off x="822960" y="4983480"/>
            <a:ext cx="8778240" cy="502920"/>
          </a:xfrm>
          <a:prstGeom prst="rect">
            <a:avLst/>
          </a:prstGeom>
          <a:noFill/>
          <a:ln/>
        </p:spPr>
        <p:txBody>
          <a:bodyPr wrap="square" lIns="0" tIns="0" rIns="0" bIns="0" rtlCol="0" anchor="ctr"/>
          <a:lstStyle/>
          <a:p>
            <a:pPr marL="0" indent="0">
              <a:buNone/>
            </a:pPr>
            <a:r>
              <a:rPr lang="en-US" sz="1400" dirty="0">
                <a:solidFill>
                  <a:srgbClr val="D9EDDC"/>
                </a:solidFill>
                <a:latin typeface="Lufga" pitchFamily="34" charset="0"/>
                <a:ea typeface="Lufga" pitchFamily="34" charset="-122"/>
                <a:cs typeface="Lufga" pitchFamily="34" charset="-120"/>
              </a:rPr>
              <a:t>Quick show of hands per sector — then two volunteers tell us why.</a:t>
            </a:r>
            <a:endParaRPr lang="en-US" sz="1400" dirty="0"/>
          </a:p>
        </p:txBody>
      </p:sp>
      <p:sp>
        <p:nvSpPr>
          <p:cNvPr id="8" name="Text 5"/>
          <p:cNvSpPr/>
          <p:nvPr/>
        </p:nvSpPr>
        <p:spPr>
          <a:xfrm>
            <a:off x="822960" y="6355080"/>
            <a:ext cx="7315200" cy="274320"/>
          </a:xfrm>
          <a:prstGeom prst="rect">
            <a:avLst/>
          </a:prstGeom>
          <a:noFill/>
          <a:ln/>
        </p:spPr>
        <p:txBody>
          <a:bodyPr wrap="square" lIns="0" tIns="0" rIns="0" bIns="0" rtlCol="0" anchor="ctr"/>
          <a:lstStyle/>
          <a:p>
            <a:pPr marL="0" indent="0">
              <a:buNone/>
            </a:pPr>
            <a:r>
              <a:rPr lang="en-US" sz="850" kern="0" spc="200" dirty="0">
                <a:solidFill>
                  <a:srgbClr val="9CC6A6"/>
                </a:solidFill>
                <a:latin typeface="Lufga" pitchFamily="34" charset="0"/>
                <a:ea typeface="Lufga" pitchFamily="34" charset="-122"/>
                <a:cs typeface="Lufga" pitchFamily="34" charset="-120"/>
              </a:rPr>
              <a:t>GSQA-UE  ·  DISSEMINATION SESSION</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02 · CASE BOOK</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A Continental Call for Good Practices</a:t>
            </a:r>
            <a:endParaRPr lang="en-US" sz="2900" dirty="0"/>
          </a:p>
        </p:txBody>
      </p:sp>
      <p:sp>
        <p:nvSpPr>
          <p:cNvPr id="4" name="Text 2"/>
          <p:cNvSpPr/>
          <p:nvPr/>
        </p:nvSpPr>
        <p:spPr>
          <a:xfrm>
            <a:off x="502920" y="1554480"/>
            <a:ext cx="5029200" cy="274320"/>
          </a:xfrm>
          <a:prstGeom prst="rect">
            <a:avLst/>
          </a:prstGeom>
          <a:noFill/>
          <a:ln/>
        </p:spPr>
        <p:txBody>
          <a:bodyPr wrap="square" lIns="0" tIns="0" rIns="0" bIns="0" rtlCol="0" anchor="ctr"/>
          <a:lstStyle/>
          <a:p>
            <a:pPr marL="0" indent="0">
              <a:buNone/>
            </a:pPr>
            <a:r>
              <a:rPr lang="en-US" sz="1050" b="1" kern="0" spc="200" dirty="0">
                <a:solidFill>
                  <a:srgbClr val="119549"/>
                </a:solidFill>
                <a:latin typeface="Lufga" pitchFamily="34" charset="0"/>
                <a:ea typeface="Lufga" pitchFamily="34" charset="-122"/>
                <a:cs typeface="Lufga" pitchFamily="34" charset="-120"/>
              </a:rPr>
              <a:t>FOUR FOCUS AREAS</a:t>
            </a:r>
            <a:endParaRPr lang="en-US" sz="1050" dirty="0"/>
          </a:p>
        </p:txBody>
      </p:sp>
      <p:sp>
        <p:nvSpPr>
          <p:cNvPr id="5" name="Shape 3"/>
          <p:cNvSpPr/>
          <p:nvPr/>
        </p:nvSpPr>
        <p:spPr>
          <a:xfrm>
            <a:off x="502920" y="1920240"/>
            <a:ext cx="566928" cy="566928"/>
          </a:xfrm>
          <a:prstGeom prst="ellipse">
            <a:avLst/>
          </a:prstGeom>
          <a:solidFill>
            <a:srgbClr val="119549"/>
          </a:solidFill>
          <a:ln/>
        </p:spPr>
        <p:txBody>
          <a:bodyPr/>
          <a:lstStyle/>
          <a:p>
            <a:endParaRPr lang="en-GB"/>
          </a:p>
        </p:txBody>
      </p:sp>
      <p:pic>
        <p:nvPicPr>
          <p:cNvPr id="6" name="Image 0" descr="assets/icons/gradcap_white.png"/>
          <p:cNvPicPr>
            <a:picLocks noChangeAspect="1"/>
          </p:cNvPicPr>
          <p:nvPr/>
        </p:nvPicPr>
        <p:blipFill>
          <a:blip r:embed="rId3"/>
          <a:stretch>
            <a:fillRect/>
          </a:stretch>
        </p:blipFill>
        <p:spPr>
          <a:xfrm>
            <a:off x="650321" y="2067641"/>
            <a:ext cx="272125" cy="272125"/>
          </a:xfrm>
          <a:prstGeom prst="rect">
            <a:avLst/>
          </a:prstGeom>
        </p:spPr>
      </p:pic>
      <p:sp>
        <p:nvSpPr>
          <p:cNvPr id="7" name="Text 4"/>
          <p:cNvSpPr/>
          <p:nvPr/>
        </p:nvSpPr>
        <p:spPr>
          <a:xfrm>
            <a:off x="1280160" y="1901952"/>
            <a:ext cx="4389120" cy="320040"/>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Education &amp; Training</a:t>
            </a:r>
            <a:endParaRPr lang="en-US" sz="1350" dirty="0"/>
          </a:p>
        </p:txBody>
      </p:sp>
      <p:sp>
        <p:nvSpPr>
          <p:cNvPr id="8" name="Text 5"/>
          <p:cNvSpPr/>
          <p:nvPr/>
        </p:nvSpPr>
        <p:spPr>
          <a:xfrm>
            <a:off x="1280160" y="2221992"/>
            <a:ext cx="4389120" cy="320040"/>
          </a:xfrm>
          <a:prstGeom prst="rect">
            <a:avLst/>
          </a:prstGeom>
          <a:noFill/>
          <a:ln/>
        </p:spPr>
        <p:txBody>
          <a:bodyPr wrap="square" lIns="0" tIns="0" rIns="0" bIns="0" rtlCol="0" anchor="ctr"/>
          <a:lstStyle/>
          <a:p>
            <a:pPr marL="0" indent="0">
              <a:buNone/>
            </a:pPr>
            <a:r>
              <a:rPr lang="en-US" sz="1100" dirty="0">
                <a:solidFill>
                  <a:srgbClr val="3D4A40"/>
                </a:solidFill>
                <a:latin typeface="Lufga" pitchFamily="34" charset="0"/>
                <a:ea typeface="Lufga" pitchFamily="34" charset="-122"/>
                <a:cs typeface="Lufga" pitchFamily="34" charset="-120"/>
              </a:rPr>
              <a:t>Embedding green skills into curricula</a:t>
            </a:r>
            <a:endParaRPr lang="en-US" sz="1100" dirty="0"/>
          </a:p>
        </p:txBody>
      </p:sp>
      <p:sp>
        <p:nvSpPr>
          <p:cNvPr id="9" name="Shape 6"/>
          <p:cNvSpPr/>
          <p:nvPr/>
        </p:nvSpPr>
        <p:spPr>
          <a:xfrm>
            <a:off x="502920" y="2944368"/>
            <a:ext cx="566928" cy="566928"/>
          </a:xfrm>
          <a:prstGeom prst="ellipse">
            <a:avLst/>
          </a:prstGeom>
          <a:solidFill>
            <a:srgbClr val="119549"/>
          </a:solidFill>
          <a:ln/>
        </p:spPr>
        <p:txBody>
          <a:bodyPr/>
          <a:lstStyle/>
          <a:p>
            <a:endParaRPr lang="en-GB"/>
          </a:p>
        </p:txBody>
      </p:sp>
      <p:pic>
        <p:nvPicPr>
          <p:cNvPr id="10" name="Image 1" descr="assets/icons/industry_white.png"/>
          <p:cNvPicPr>
            <a:picLocks noChangeAspect="1"/>
          </p:cNvPicPr>
          <p:nvPr/>
        </p:nvPicPr>
        <p:blipFill>
          <a:blip r:embed="rId4"/>
          <a:stretch>
            <a:fillRect/>
          </a:stretch>
        </p:blipFill>
        <p:spPr>
          <a:xfrm>
            <a:off x="650321" y="3091769"/>
            <a:ext cx="272125" cy="272125"/>
          </a:xfrm>
          <a:prstGeom prst="rect">
            <a:avLst/>
          </a:prstGeom>
        </p:spPr>
      </p:pic>
      <p:sp>
        <p:nvSpPr>
          <p:cNvPr id="11" name="Text 7"/>
          <p:cNvSpPr/>
          <p:nvPr/>
        </p:nvSpPr>
        <p:spPr>
          <a:xfrm>
            <a:off x="1280160" y="2926080"/>
            <a:ext cx="4389120" cy="320040"/>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Industry &amp; Workforce</a:t>
            </a:r>
            <a:endParaRPr lang="en-US" sz="1350" dirty="0"/>
          </a:p>
        </p:txBody>
      </p:sp>
      <p:sp>
        <p:nvSpPr>
          <p:cNvPr id="12" name="Text 8"/>
          <p:cNvSpPr/>
          <p:nvPr/>
        </p:nvSpPr>
        <p:spPr>
          <a:xfrm>
            <a:off x="1280160" y="3246120"/>
            <a:ext cx="4389120" cy="320040"/>
          </a:xfrm>
          <a:prstGeom prst="rect">
            <a:avLst/>
          </a:prstGeom>
          <a:noFill/>
          <a:ln/>
        </p:spPr>
        <p:txBody>
          <a:bodyPr wrap="square" lIns="0" tIns="0" rIns="0" bIns="0" rtlCol="0" anchor="ctr"/>
          <a:lstStyle/>
          <a:p>
            <a:pPr marL="0" indent="0">
              <a:buNone/>
            </a:pPr>
            <a:r>
              <a:rPr lang="en-US" sz="1100" dirty="0">
                <a:solidFill>
                  <a:srgbClr val="3D4A40"/>
                </a:solidFill>
                <a:latin typeface="Lufga" pitchFamily="34" charset="0"/>
                <a:ea typeface="Lufga" pitchFamily="34" charset="-122"/>
                <a:cs typeface="Lufga" pitchFamily="34" charset="-120"/>
              </a:rPr>
              <a:t>Closing skill gaps for the green economy</a:t>
            </a:r>
            <a:endParaRPr lang="en-US" sz="1100" dirty="0"/>
          </a:p>
        </p:txBody>
      </p:sp>
      <p:sp>
        <p:nvSpPr>
          <p:cNvPr id="13" name="Shape 9"/>
          <p:cNvSpPr/>
          <p:nvPr/>
        </p:nvSpPr>
        <p:spPr>
          <a:xfrm>
            <a:off x="502920" y="3968496"/>
            <a:ext cx="566928" cy="566928"/>
          </a:xfrm>
          <a:prstGeom prst="ellipse">
            <a:avLst/>
          </a:prstGeom>
          <a:solidFill>
            <a:srgbClr val="119549"/>
          </a:solidFill>
          <a:ln/>
        </p:spPr>
        <p:txBody>
          <a:bodyPr/>
          <a:lstStyle/>
          <a:p>
            <a:endParaRPr lang="en-GB"/>
          </a:p>
        </p:txBody>
      </p:sp>
      <p:pic>
        <p:nvPicPr>
          <p:cNvPr id="14" name="Image 2" descr="assets/icons/landmark_white.png"/>
          <p:cNvPicPr>
            <a:picLocks noChangeAspect="1"/>
          </p:cNvPicPr>
          <p:nvPr/>
        </p:nvPicPr>
        <p:blipFill>
          <a:blip r:embed="rId5"/>
          <a:stretch>
            <a:fillRect/>
          </a:stretch>
        </p:blipFill>
        <p:spPr>
          <a:xfrm>
            <a:off x="650321" y="4115897"/>
            <a:ext cx="272125" cy="272125"/>
          </a:xfrm>
          <a:prstGeom prst="rect">
            <a:avLst/>
          </a:prstGeom>
        </p:spPr>
      </p:pic>
      <p:sp>
        <p:nvSpPr>
          <p:cNvPr id="15" name="Text 10"/>
          <p:cNvSpPr/>
          <p:nvPr/>
        </p:nvSpPr>
        <p:spPr>
          <a:xfrm>
            <a:off x="1280160" y="3950208"/>
            <a:ext cx="4389120" cy="320040"/>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Policy &amp; Advocacy</a:t>
            </a:r>
            <a:endParaRPr lang="en-US" sz="1350" dirty="0"/>
          </a:p>
        </p:txBody>
      </p:sp>
      <p:sp>
        <p:nvSpPr>
          <p:cNvPr id="16" name="Text 11"/>
          <p:cNvSpPr/>
          <p:nvPr/>
        </p:nvSpPr>
        <p:spPr>
          <a:xfrm>
            <a:off x="1280160" y="4270248"/>
            <a:ext cx="4389120" cy="320040"/>
          </a:xfrm>
          <a:prstGeom prst="rect">
            <a:avLst/>
          </a:prstGeom>
          <a:noFill/>
          <a:ln/>
        </p:spPr>
        <p:txBody>
          <a:bodyPr wrap="square" lIns="0" tIns="0" rIns="0" bIns="0" rtlCol="0" anchor="ctr"/>
          <a:lstStyle/>
          <a:p>
            <a:pPr marL="0" indent="0">
              <a:buNone/>
            </a:pPr>
            <a:r>
              <a:rPr lang="en-US" sz="1100" dirty="0">
                <a:solidFill>
                  <a:srgbClr val="3D4A40"/>
                </a:solidFill>
                <a:latin typeface="Lufga" pitchFamily="34" charset="0"/>
                <a:ea typeface="Lufga" pitchFamily="34" charset="-122"/>
                <a:cs typeface="Lufga" pitchFamily="34" charset="-120"/>
              </a:rPr>
              <a:t>Supporting policy alignment for sustainability</a:t>
            </a:r>
            <a:endParaRPr lang="en-US" sz="1100" dirty="0"/>
          </a:p>
        </p:txBody>
      </p:sp>
      <p:sp>
        <p:nvSpPr>
          <p:cNvPr id="17" name="Shape 12"/>
          <p:cNvSpPr/>
          <p:nvPr/>
        </p:nvSpPr>
        <p:spPr>
          <a:xfrm>
            <a:off x="502920" y="4992624"/>
            <a:ext cx="566928" cy="566928"/>
          </a:xfrm>
          <a:prstGeom prst="ellipse">
            <a:avLst/>
          </a:prstGeom>
          <a:solidFill>
            <a:srgbClr val="119549"/>
          </a:solidFill>
          <a:ln/>
        </p:spPr>
        <p:txBody>
          <a:bodyPr/>
          <a:lstStyle/>
          <a:p>
            <a:endParaRPr lang="en-GB"/>
          </a:p>
        </p:txBody>
      </p:sp>
      <p:pic>
        <p:nvPicPr>
          <p:cNvPr id="18" name="Image 3" descr="assets/icons/seedling_white.png"/>
          <p:cNvPicPr>
            <a:picLocks noChangeAspect="1"/>
          </p:cNvPicPr>
          <p:nvPr/>
        </p:nvPicPr>
        <p:blipFill>
          <a:blip r:embed="rId6"/>
          <a:stretch>
            <a:fillRect/>
          </a:stretch>
        </p:blipFill>
        <p:spPr>
          <a:xfrm>
            <a:off x="650321" y="5140025"/>
            <a:ext cx="272125" cy="272125"/>
          </a:xfrm>
          <a:prstGeom prst="rect">
            <a:avLst/>
          </a:prstGeom>
        </p:spPr>
      </p:pic>
      <p:sp>
        <p:nvSpPr>
          <p:cNvPr id="19" name="Text 13"/>
          <p:cNvSpPr/>
          <p:nvPr/>
        </p:nvSpPr>
        <p:spPr>
          <a:xfrm>
            <a:off x="1280160" y="4974336"/>
            <a:ext cx="4389120" cy="320040"/>
          </a:xfrm>
          <a:prstGeom prst="rect">
            <a:avLst/>
          </a:prstGeom>
          <a:noFill/>
          <a:ln/>
        </p:spPr>
        <p:txBody>
          <a:bodyPr wrap="square" lIns="0" tIns="0" rIns="0" bIns="0" rtlCol="0" anchor="ctr"/>
          <a:lstStyle/>
          <a:p>
            <a:pPr marL="0" indent="0">
              <a:buNone/>
            </a:pPr>
            <a:r>
              <a:rPr lang="en-US" sz="1350" b="1" dirty="0">
                <a:solidFill>
                  <a:srgbClr val="1C2A20"/>
                </a:solidFill>
                <a:latin typeface="Lufga" pitchFamily="34" charset="0"/>
                <a:ea typeface="Lufga" pitchFamily="34" charset="-122"/>
                <a:cs typeface="Lufga" pitchFamily="34" charset="-120"/>
              </a:rPr>
              <a:t>Indigenous Knowledge</a:t>
            </a:r>
            <a:endParaRPr lang="en-US" sz="1350" dirty="0"/>
          </a:p>
        </p:txBody>
      </p:sp>
      <p:sp>
        <p:nvSpPr>
          <p:cNvPr id="20" name="Text 14"/>
          <p:cNvSpPr/>
          <p:nvPr/>
        </p:nvSpPr>
        <p:spPr>
          <a:xfrm>
            <a:off x="1280160" y="5294376"/>
            <a:ext cx="4389120" cy="320040"/>
          </a:xfrm>
          <a:prstGeom prst="rect">
            <a:avLst/>
          </a:prstGeom>
          <a:noFill/>
          <a:ln/>
        </p:spPr>
        <p:txBody>
          <a:bodyPr wrap="square" lIns="0" tIns="0" rIns="0" bIns="0" rtlCol="0" anchor="ctr"/>
          <a:lstStyle/>
          <a:p>
            <a:pPr marL="0" indent="0">
              <a:buNone/>
            </a:pPr>
            <a:r>
              <a:rPr lang="en-US" sz="1100" dirty="0">
                <a:solidFill>
                  <a:srgbClr val="3D4A40"/>
                </a:solidFill>
                <a:latin typeface="Lufga" pitchFamily="34" charset="0"/>
                <a:ea typeface="Lufga" pitchFamily="34" charset="-122"/>
                <a:cs typeface="Lufga" pitchFamily="34" charset="-120"/>
              </a:rPr>
              <a:t>Leveraging local practice for climate action</a:t>
            </a:r>
            <a:endParaRPr lang="en-US" sz="1100" dirty="0"/>
          </a:p>
        </p:txBody>
      </p:sp>
      <p:sp>
        <p:nvSpPr>
          <p:cNvPr id="21" name="Shape 15"/>
          <p:cNvSpPr/>
          <p:nvPr/>
        </p:nvSpPr>
        <p:spPr>
          <a:xfrm>
            <a:off x="6126480" y="1554480"/>
            <a:ext cx="5532120" cy="2148840"/>
          </a:xfrm>
          <a:prstGeom prst="roundRect">
            <a:avLst>
              <a:gd name="adj" fmla="val 4255"/>
            </a:avLst>
          </a:prstGeom>
          <a:solidFill>
            <a:srgbClr val="F0F8F1"/>
          </a:solidFill>
          <a:ln/>
        </p:spPr>
        <p:txBody>
          <a:bodyPr/>
          <a:lstStyle/>
          <a:p>
            <a:endParaRPr lang="en-GB"/>
          </a:p>
        </p:txBody>
      </p:sp>
      <p:sp>
        <p:nvSpPr>
          <p:cNvPr id="22" name="Text 16"/>
          <p:cNvSpPr/>
          <p:nvPr/>
        </p:nvSpPr>
        <p:spPr>
          <a:xfrm>
            <a:off x="6400800" y="1755648"/>
            <a:ext cx="5029200" cy="274320"/>
          </a:xfrm>
          <a:prstGeom prst="rect">
            <a:avLst/>
          </a:prstGeom>
          <a:noFill/>
          <a:ln/>
        </p:spPr>
        <p:txBody>
          <a:bodyPr wrap="square" lIns="0" tIns="0" rIns="0" bIns="0" rtlCol="0" anchor="ctr"/>
          <a:lstStyle/>
          <a:p>
            <a:pPr marL="0" indent="0">
              <a:buNone/>
            </a:pPr>
            <a:r>
              <a:rPr lang="en-US" sz="1050" b="1" kern="0" spc="150" dirty="0">
                <a:solidFill>
                  <a:srgbClr val="119549"/>
                </a:solidFill>
                <a:latin typeface="Lufga" pitchFamily="34" charset="0"/>
                <a:ea typeface="Lufga" pitchFamily="34" charset="-122"/>
                <a:cs typeface="Lufga" pitchFamily="34" charset="-120"/>
              </a:rPr>
              <a:t>PROJECT SCOPE — 13 ACQF PRIORITY COUNTRIES</a:t>
            </a:r>
            <a:endParaRPr lang="en-US" sz="1050" dirty="0"/>
          </a:p>
        </p:txBody>
      </p:sp>
      <p:sp>
        <p:nvSpPr>
          <p:cNvPr id="23" name="Text 17"/>
          <p:cNvSpPr/>
          <p:nvPr/>
        </p:nvSpPr>
        <p:spPr>
          <a:xfrm>
            <a:off x="6400800" y="2103120"/>
            <a:ext cx="4983480" cy="1417320"/>
          </a:xfrm>
          <a:prstGeom prst="rect">
            <a:avLst/>
          </a:prstGeom>
          <a:noFill/>
          <a:ln/>
        </p:spPr>
        <p:txBody>
          <a:bodyPr wrap="square" lIns="0" tIns="0" rIns="0" bIns="0" rtlCol="0" anchor="ctr"/>
          <a:lstStyle/>
          <a:p>
            <a:pPr marL="0" indent="0">
              <a:lnSpc>
                <a:spcPct val="125000"/>
              </a:lnSpc>
              <a:buNone/>
            </a:pPr>
            <a:r>
              <a:rPr lang="en-US" sz="1250" dirty="0">
                <a:solidFill>
                  <a:srgbClr val="3D4A40"/>
                </a:solidFill>
                <a:latin typeface="Lufga" pitchFamily="34" charset="0"/>
                <a:ea typeface="Lufga" pitchFamily="34" charset="-122"/>
                <a:cs typeface="Lufga" pitchFamily="34" charset="-120"/>
              </a:rPr>
              <a:t>Angola · Botswana · Cabo Verde · Cameroon · DR Congo · Ghana · Mozambique · Senegal · Sierra Leone · The Gambia · Togo · Uganda · Zimbabwe</a:t>
            </a:r>
            <a:endParaRPr lang="en-US" sz="1250" dirty="0"/>
          </a:p>
        </p:txBody>
      </p:sp>
      <p:sp>
        <p:nvSpPr>
          <p:cNvPr id="24" name="Shape 18"/>
          <p:cNvSpPr/>
          <p:nvPr/>
        </p:nvSpPr>
        <p:spPr>
          <a:xfrm>
            <a:off x="6126480" y="3931920"/>
            <a:ext cx="5532120" cy="2148840"/>
          </a:xfrm>
          <a:prstGeom prst="roundRect">
            <a:avLst>
              <a:gd name="adj" fmla="val 4255"/>
            </a:avLst>
          </a:prstGeom>
          <a:solidFill>
            <a:srgbClr val="F8FBF8"/>
          </a:solidFill>
          <a:ln w="12700">
            <a:solidFill>
              <a:srgbClr val="DFEBE0"/>
            </a:solidFill>
            <a:prstDash val="solid"/>
          </a:ln>
        </p:spPr>
        <p:txBody>
          <a:bodyPr/>
          <a:lstStyle/>
          <a:p>
            <a:endParaRPr lang="en-GB"/>
          </a:p>
        </p:txBody>
      </p:sp>
      <p:sp>
        <p:nvSpPr>
          <p:cNvPr id="25" name="Text 19"/>
          <p:cNvSpPr/>
          <p:nvPr/>
        </p:nvSpPr>
        <p:spPr>
          <a:xfrm>
            <a:off x="6400800" y="4133088"/>
            <a:ext cx="5029200" cy="274320"/>
          </a:xfrm>
          <a:prstGeom prst="rect">
            <a:avLst/>
          </a:prstGeom>
          <a:noFill/>
          <a:ln/>
        </p:spPr>
        <p:txBody>
          <a:bodyPr wrap="square" lIns="0" tIns="0" rIns="0" bIns="0" rtlCol="0" anchor="ctr"/>
          <a:lstStyle/>
          <a:p>
            <a:pPr marL="0" indent="0">
              <a:buNone/>
            </a:pPr>
            <a:r>
              <a:rPr lang="en-US" sz="1050" b="1" kern="0" spc="150" dirty="0">
                <a:solidFill>
                  <a:srgbClr val="119549"/>
                </a:solidFill>
                <a:latin typeface="Lufga" pitchFamily="34" charset="0"/>
                <a:ea typeface="Lufga" pitchFamily="34" charset="-122"/>
                <a:cs typeface="Lufga" pitchFamily="34" charset="-120"/>
              </a:rPr>
              <a:t>SEVEN-POINT SELECTION CRITERIA</a:t>
            </a:r>
            <a:endParaRPr lang="en-US" sz="1050" dirty="0"/>
          </a:p>
        </p:txBody>
      </p:sp>
      <p:sp>
        <p:nvSpPr>
          <p:cNvPr id="26" name="Text 20"/>
          <p:cNvSpPr/>
          <p:nvPr/>
        </p:nvSpPr>
        <p:spPr>
          <a:xfrm>
            <a:off x="6400800" y="4480560"/>
            <a:ext cx="4983480" cy="1417320"/>
          </a:xfrm>
          <a:prstGeom prst="rect">
            <a:avLst/>
          </a:prstGeom>
          <a:noFill/>
          <a:ln/>
        </p:spPr>
        <p:txBody>
          <a:bodyPr wrap="square" lIns="0" tIns="0" rIns="0" bIns="0" rtlCol="0" anchor="ctr"/>
          <a:lstStyle/>
          <a:p>
            <a:pPr marL="0" indent="0">
              <a:lnSpc>
                <a:spcPct val="125000"/>
              </a:lnSpc>
              <a:buNone/>
            </a:pPr>
            <a:r>
              <a:rPr lang="en-US" sz="1250" dirty="0">
                <a:solidFill>
                  <a:srgbClr val="3D4A40"/>
                </a:solidFill>
                <a:latin typeface="Lufga" pitchFamily="34" charset="0"/>
                <a:ea typeface="Lufga" pitchFamily="34" charset="-122"/>
                <a:cs typeface="Lufga" pitchFamily="34" charset="-120"/>
              </a:rPr>
              <a:t>Strategic relevance  ·  Innovation  ·  Demonstrated impact  ·  Scalability  ·  Stakeholder engagement  ·  Policy alignment  ·  Quality of evidence</a:t>
            </a:r>
            <a:endParaRPr lang="en-US" sz="1250" dirty="0"/>
          </a:p>
        </p:txBody>
      </p:sp>
      <p:sp>
        <p:nvSpPr>
          <p:cNvPr id="27" name="Text 21"/>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8" name="Text 22"/>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02 · CASE BOOK</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From 17 Submissions to 6 Featured Practices</a:t>
            </a:r>
            <a:endParaRPr lang="en-US" sz="2900" dirty="0"/>
          </a:p>
        </p:txBody>
      </p:sp>
      <p:sp>
        <p:nvSpPr>
          <p:cNvPr id="4" name="Shape 2"/>
          <p:cNvSpPr/>
          <p:nvPr/>
        </p:nvSpPr>
        <p:spPr>
          <a:xfrm>
            <a:off x="502920" y="1691640"/>
            <a:ext cx="2514600" cy="1965960"/>
          </a:xfrm>
          <a:prstGeom prst="roundRect">
            <a:avLst>
              <a:gd name="adj" fmla="val 4651"/>
            </a:avLst>
          </a:prstGeom>
          <a:solidFill>
            <a:srgbClr val="F0F8F1"/>
          </a:solidFill>
          <a:ln/>
        </p:spPr>
        <p:txBody>
          <a:bodyPr/>
          <a:lstStyle/>
          <a:p>
            <a:endParaRPr lang="en-GB"/>
          </a:p>
        </p:txBody>
      </p:sp>
      <p:sp>
        <p:nvSpPr>
          <p:cNvPr id="5" name="Text 3"/>
          <p:cNvSpPr/>
          <p:nvPr/>
        </p:nvSpPr>
        <p:spPr>
          <a:xfrm>
            <a:off x="685800" y="1874520"/>
            <a:ext cx="2103120" cy="685800"/>
          </a:xfrm>
          <a:prstGeom prst="rect">
            <a:avLst/>
          </a:prstGeom>
          <a:noFill/>
          <a:ln/>
        </p:spPr>
        <p:txBody>
          <a:bodyPr wrap="square" lIns="0" tIns="0" rIns="0" bIns="0" rtlCol="0" anchor="ctr"/>
          <a:lstStyle/>
          <a:p>
            <a:pPr marL="0" indent="0">
              <a:buNone/>
            </a:pPr>
            <a:r>
              <a:rPr lang="en-US" sz="3800" b="1" dirty="0">
                <a:solidFill>
                  <a:srgbClr val="119549"/>
                </a:solidFill>
                <a:latin typeface="Lufga" pitchFamily="34" charset="0"/>
                <a:ea typeface="Lufga" pitchFamily="34" charset="-122"/>
                <a:cs typeface="Lufga" pitchFamily="34" charset="-120"/>
              </a:rPr>
              <a:t>17</a:t>
            </a:r>
            <a:endParaRPr lang="en-US" sz="3800" dirty="0"/>
          </a:p>
        </p:txBody>
      </p:sp>
      <p:sp>
        <p:nvSpPr>
          <p:cNvPr id="6" name="Text 4"/>
          <p:cNvSpPr/>
          <p:nvPr/>
        </p:nvSpPr>
        <p:spPr>
          <a:xfrm>
            <a:off x="685800" y="2651760"/>
            <a:ext cx="219456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submissions received after the</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2025 ACQF–AASU continental call</a:t>
            </a:r>
            <a:endParaRPr lang="en-US" sz="1050" dirty="0"/>
          </a:p>
        </p:txBody>
      </p:sp>
      <p:sp>
        <p:nvSpPr>
          <p:cNvPr id="7" name="Text 5"/>
          <p:cNvSpPr/>
          <p:nvPr/>
        </p:nvSpPr>
        <p:spPr>
          <a:xfrm>
            <a:off x="3017520" y="2377440"/>
            <a:ext cx="384048" cy="548640"/>
          </a:xfrm>
          <a:prstGeom prst="rect">
            <a:avLst/>
          </a:prstGeom>
          <a:noFill/>
          <a:ln/>
        </p:spPr>
        <p:txBody>
          <a:bodyPr wrap="square" lIns="0" tIns="0" rIns="0" bIns="0" rtlCol="0" anchor="ctr"/>
          <a:lstStyle/>
          <a:p>
            <a:pPr marL="0" indent="0" algn="ctr">
              <a:buNone/>
            </a:pPr>
            <a:r>
              <a:rPr lang="en-US" sz="2400" b="1" dirty="0">
                <a:solidFill>
                  <a:srgbClr val="6DBE46"/>
                </a:solidFill>
                <a:latin typeface="Lufga" pitchFamily="34" charset="0"/>
                <a:ea typeface="Lufga" pitchFamily="34" charset="-122"/>
                <a:cs typeface="Lufga" pitchFamily="34" charset="-120"/>
              </a:rPr>
              <a:t>→</a:t>
            </a:r>
            <a:endParaRPr lang="en-US" sz="2400" dirty="0"/>
          </a:p>
        </p:txBody>
      </p:sp>
      <p:sp>
        <p:nvSpPr>
          <p:cNvPr id="8" name="Shape 6"/>
          <p:cNvSpPr/>
          <p:nvPr/>
        </p:nvSpPr>
        <p:spPr>
          <a:xfrm>
            <a:off x="3383280" y="1691640"/>
            <a:ext cx="2514600" cy="1965960"/>
          </a:xfrm>
          <a:prstGeom prst="roundRect">
            <a:avLst>
              <a:gd name="adj" fmla="val 4651"/>
            </a:avLst>
          </a:prstGeom>
          <a:solidFill>
            <a:srgbClr val="F0F8F1"/>
          </a:solidFill>
          <a:ln/>
        </p:spPr>
        <p:txBody>
          <a:bodyPr/>
          <a:lstStyle/>
          <a:p>
            <a:endParaRPr lang="en-GB"/>
          </a:p>
        </p:txBody>
      </p:sp>
      <p:sp>
        <p:nvSpPr>
          <p:cNvPr id="9" name="Text 7"/>
          <p:cNvSpPr/>
          <p:nvPr/>
        </p:nvSpPr>
        <p:spPr>
          <a:xfrm>
            <a:off x="3566160" y="1874520"/>
            <a:ext cx="2103120" cy="685800"/>
          </a:xfrm>
          <a:prstGeom prst="rect">
            <a:avLst/>
          </a:prstGeom>
          <a:noFill/>
          <a:ln/>
        </p:spPr>
        <p:txBody>
          <a:bodyPr wrap="square" lIns="0" tIns="0" rIns="0" bIns="0" rtlCol="0" anchor="ctr"/>
          <a:lstStyle/>
          <a:p>
            <a:pPr marL="0" indent="0">
              <a:buNone/>
            </a:pPr>
            <a:r>
              <a:rPr lang="en-US" sz="3800" b="1" dirty="0">
                <a:solidFill>
                  <a:srgbClr val="119549"/>
                </a:solidFill>
                <a:latin typeface="Lufga" pitchFamily="34" charset="0"/>
                <a:ea typeface="Lufga" pitchFamily="34" charset="-122"/>
                <a:cs typeface="Lufga" pitchFamily="34" charset="-120"/>
              </a:rPr>
              <a:t>5</a:t>
            </a:r>
            <a:endParaRPr lang="en-US" sz="3800" dirty="0"/>
          </a:p>
        </p:txBody>
      </p:sp>
      <p:sp>
        <p:nvSpPr>
          <p:cNvPr id="10" name="Text 8"/>
          <p:cNvSpPr/>
          <p:nvPr/>
        </p:nvSpPr>
        <p:spPr>
          <a:xfrm>
            <a:off x="3566160" y="2651760"/>
            <a:ext cx="2194560" cy="86868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African subregions represented</a:t>
            </a:r>
            <a:endParaRPr lang="en-US" sz="1050" dirty="0"/>
          </a:p>
          <a:p>
            <a:pPr marL="0" indent="0">
              <a:lnSpc>
                <a:spcPct val="112000"/>
              </a:lnSpc>
              <a:buNone/>
            </a:pPr>
            <a:r>
              <a:rPr lang="en-US" sz="1050" dirty="0">
                <a:solidFill>
                  <a:srgbClr val="3D4A40"/>
                </a:solidFill>
                <a:latin typeface="Lufga" pitchFamily="34" charset="0"/>
                <a:ea typeface="Lufga" pitchFamily="34" charset="-122"/>
                <a:cs typeface="Lufga" pitchFamily="34" charset="-120"/>
              </a:rPr>
              <a:t>among submitting organisations</a:t>
            </a:r>
            <a:endParaRPr lang="en-US" sz="1050" dirty="0"/>
          </a:p>
        </p:txBody>
      </p:sp>
      <p:sp>
        <p:nvSpPr>
          <p:cNvPr id="11" name="Text 9"/>
          <p:cNvSpPr/>
          <p:nvPr/>
        </p:nvSpPr>
        <p:spPr>
          <a:xfrm>
            <a:off x="5897880" y="2377440"/>
            <a:ext cx="384048" cy="548640"/>
          </a:xfrm>
          <a:prstGeom prst="rect">
            <a:avLst/>
          </a:prstGeom>
          <a:noFill/>
          <a:ln/>
        </p:spPr>
        <p:txBody>
          <a:bodyPr wrap="square" lIns="0" tIns="0" rIns="0" bIns="0" rtlCol="0" anchor="ctr"/>
          <a:lstStyle/>
          <a:p>
            <a:pPr marL="0" indent="0" algn="ctr">
              <a:buNone/>
            </a:pPr>
            <a:r>
              <a:rPr lang="en-US" sz="2400" b="1" dirty="0">
                <a:solidFill>
                  <a:srgbClr val="6DBE46"/>
                </a:solidFill>
                <a:latin typeface="Lufga" pitchFamily="34" charset="0"/>
                <a:ea typeface="Lufga" pitchFamily="34" charset="-122"/>
                <a:cs typeface="Lufga" pitchFamily="34" charset="-120"/>
              </a:rPr>
              <a:t>→</a:t>
            </a:r>
            <a:endParaRPr lang="en-US" sz="2400" dirty="0"/>
          </a:p>
        </p:txBody>
      </p:sp>
      <p:sp>
        <p:nvSpPr>
          <p:cNvPr id="12" name="Shape 10"/>
          <p:cNvSpPr/>
          <p:nvPr/>
        </p:nvSpPr>
        <p:spPr>
          <a:xfrm>
            <a:off x="6263640" y="1691640"/>
            <a:ext cx="2514600" cy="1965960"/>
          </a:xfrm>
          <a:prstGeom prst="roundRect">
            <a:avLst>
              <a:gd name="adj" fmla="val 4651"/>
            </a:avLst>
          </a:prstGeom>
          <a:solidFill>
            <a:srgbClr val="0B5B2E"/>
          </a:solidFill>
          <a:ln/>
        </p:spPr>
        <p:txBody>
          <a:bodyPr/>
          <a:lstStyle/>
          <a:p>
            <a:endParaRPr lang="en-GB"/>
          </a:p>
        </p:txBody>
      </p:sp>
      <p:sp>
        <p:nvSpPr>
          <p:cNvPr id="13" name="Text 11"/>
          <p:cNvSpPr/>
          <p:nvPr/>
        </p:nvSpPr>
        <p:spPr>
          <a:xfrm>
            <a:off x="6446520" y="1874520"/>
            <a:ext cx="2103120" cy="685800"/>
          </a:xfrm>
          <a:prstGeom prst="rect">
            <a:avLst/>
          </a:prstGeom>
          <a:noFill/>
          <a:ln/>
        </p:spPr>
        <p:txBody>
          <a:bodyPr wrap="square" lIns="0" tIns="0" rIns="0" bIns="0" rtlCol="0" anchor="ctr"/>
          <a:lstStyle/>
          <a:p>
            <a:pPr marL="0" indent="0">
              <a:buNone/>
            </a:pPr>
            <a:r>
              <a:rPr lang="en-US" sz="3800" b="1" dirty="0">
                <a:solidFill>
                  <a:srgbClr val="6DBE46"/>
                </a:solidFill>
                <a:latin typeface="Lufga" pitchFamily="34" charset="0"/>
                <a:ea typeface="Lufga" pitchFamily="34" charset="-122"/>
                <a:cs typeface="Lufga" pitchFamily="34" charset="-120"/>
              </a:rPr>
              <a:t>6</a:t>
            </a:r>
            <a:endParaRPr lang="en-US" sz="3800" dirty="0"/>
          </a:p>
        </p:txBody>
      </p:sp>
      <p:sp>
        <p:nvSpPr>
          <p:cNvPr id="14" name="Text 12"/>
          <p:cNvSpPr/>
          <p:nvPr/>
        </p:nvSpPr>
        <p:spPr>
          <a:xfrm>
            <a:off x="6446520" y="2651760"/>
            <a:ext cx="2194560" cy="868680"/>
          </a:xfrm>
          <a:prstGeom prst="rect">
            <a:avLst/>
          </a:prstGeom>
          <a:noFill/>
          <a:ln/>
        </p:spPr>
        <p:txBody>
          <a:bodyPr wrap="square" lIns="0" tIns="0" rIns="0" bIns="0" rtlCol="0" anchor="ctr"/>
          <a:lstStyle/>
          <a:p>
            <a:pPr marL="0" indent="0">
              <a:lnSpc>
                <a:spcPct val="112000"/>
              </a:lnSpc>
              <a:buNone/>
            </a:pPr>
            <a:r>
              <a:rPr lang="en-US" sz="1050" dirty="0">
                <a:solidFill>
                  <a:srgbClr val="EAF6EC"/>
                </a:solidFill>
                <a:latin typeface="Lufga" pitchFamily="34" charset="0"/>
                <a:ea typeface="Lufga" pitchFamily="34" charset="-122"/>
                <a:cs typeface="Lufga" pitchFamily="34" charset="-120"/>
              </a:rPr>
              <a:t>best practices selected for in-depth</a:t>
            </a:r>
            <a:endParaRPr lang="en-US" sz="1050" dirty="0"/>
          </a:p>
          <a:p>
            <a:pPr marL="0" indent="0">
              <a:lnSpc>
                <a:spcPct val="112000"/>
              </a:lnSpc>
              <a:buNone/>
            </a:pPr>
            <a:r>
              <a:rPr lang="en-US" sz="1050" dirty="0">
                <a:solidFill>
                  <a:srgbClr val="EAF6EC"/>
                </a:solidFill>
                <a:latin typeface="Lufga" pitchFamily="34" charset="0"/>
                <a:ea typeface="Lufga" pitchFamily="34" charset="-122"/>
                <a:cs typeface="Lufga" pitchFamily="34" charset="-120"/>
              </a:rPr>
              <a:t>documentation &amp; cross-case analysis</a:t>
            </a:r>
            <a:endParaRPr lang="en-US" sz="1050" dirty="0"/>
          </a:p>
        </p:txBody>
      </p:sp>
      <p:sp>
        <p:nvSpPr>
          <p:cNvPr id="15" name="Text 13"/>
          <p:cNvSpPr/>
          <p:nvPr/>
        </p:nvSpPr>
        <p:spPr>
          <a:xfrm>
            <a:off x="502920" y="4069080"/>
            <a:ext cx="5486400" cy="274320"/>
          </a:xfrm>
          <a:prstGeom prst="rect">
            <a:avLst/>
          </a:prstGeom>
          <a:noFill/>
          <a:ln/>
        </p:spPr>
        <p:txBody>
          <a:bodyPr wrap="square" lIns="0" tIns="0" rIns="0" bIns="0" rtlCol="0" anchor="ctr"/>
          <a:lstStyle/>
          <a:p>
            <a:pPr marL="0" indent="0">
              <a:buNone/>
            </a:pPr>
            <a:r>
              <a:rPr lang="en-US" sz="1050" b="1" kern="0" spc="200" dirty="0">
                <a:solidFill>
                  <a:srgbClr val="119549"/>
                </a:solidFill>
                <a:latin typeface="Lufga" pitchFamily="34" charset="0"/>
                <a:ea typeface="Lufga" pitchFamily="34" charset="-122"/>
                <a:cs typeface="Lufga" pitchFamily="34" charset="-120"/>
              </a:rPr>
              <a:t>SUBMISSIONS CAME FROM</a:t>
            </a:r>
            <a:endParaRPr lang="en-US" sz="1050" dirty="0"/>
          </a:p>
        </p:txBody>
      </p:sp>
      <p:sp>
        <p:nvSpPr>
          <p:cNvPr id="16" name="Text 14"/>
          <p:cNvSpPr/>
          <p:nvPr/>
        </p:nvSpPr>
        <p:spPr>
          <a:xfrm>
            <a:off x="502920" y="4389120"/>
            <a:ext cx="7955280" cy="914400"/>
          </a:xfrm>
          <a:prstGeom prst="rect">
            <a:avLst/>
          </a:prstGeom>
          <a:noFill/>
          <a:ln/>
        </p:spPr>
        <p:txBody>
          <a:bodyPr wrap="square" lIns="0" tIns="0" rIns="0" bIns="0" rtlCol="0" anchor="ctr"/>
          <a:lstStyle/>
          <a:p>
            <a:pPr marL="0" indent="0">
              <a:lnSpc>
                <a:spcPct val="125000"/>
              </a:lnSpc>
              <a:buNone/>
            </a:pPr>
            <a:r>
              <a:rPr lang="en-US" sz="1300" dirty="0">
                <a:solidFill>
                  <a:srgbClr val="3D4A40"/>
                </a:solidFill>
                <a:latin typeface="Lufga" pitchFamily="34" charset="0"/>
                <a:ea typeface="Lufga" pitchFamily="34" charset="-122"/>
                <a:cs typeface="Lufga" pitchFamily="34" charset="-120"/>
              </a:rPr>
              <a:t>Nigeria · Sierra Leone · Mozambique · Zambia · Tunisia · Guinea-Bissau · Kenya · The Gambia · Cameroon · Mauritania · Egypt · Niger</a:t>
            </a:r>
            <a:endParaRPr lang="en-US" sz="1300" dirty="0"/>
          </a:p>
        </p:txBody>
      </p:sp>
      <p:sp>
        <p:nvSpPr>
          <p:cNvPr id="17" name="Text 15"/>
          <p:cNvSpPr/>
          <p:nvPr/>
        </p:nvSpPr>
        <p:spPr>
          <a:xfrm>
            <a:off x="502920" y="5440680"/>
            <a:ext cx="7863840" cy="548640"/>
          </a:xfrm>
          <a:prstGeom prst="rect">
            <a:avLst/>
          </a:prstGeom>
          <a:noFill/>
          <a:ln/>
        </p:spPr>
        <p:txBody>
          <a:bodyPr wrap="square" lIns="0" tIns="0" rIns="0" bIns="0" rtlCol="0" anchor="ctr"/>
          <a:lstStyle/>
          <a:p>
            <a:pPr marL="0" indent="0">
              <a:buNone/>
            </a:pPr>
            <a:r>
              <a:rPr lang="en-US" sz="1200" i="1" dirty="0">
                <a:solidFill>
                  <a:srgbClr val="119549"/>
                </a:solidFill>
                <a:latin typeface="Lufga" pitchFamily="34" charset="0"/>
                <a:ea typeface="Lufga" pitchFamily="34" charset="-122"/>
                <a:cs typeface="Lufga" pitchFamily="34" charset="-120"/>
              </a:rPr>
              <a:t>The six featured practices are documented in full in the Case Book — three of them follow.</a:t>
            </a:r>
            <a:endParaRPr lang="en-US" sz="1200" dirty="0"/>
          </a:p>
        </p:txBody>
      </p:sp>
      <p:sp>
        <p:nvSpPr>
          <p:cNvPr id="19" name="Text 16"/>
          <p:cNvSpPr/>
          <p:nvPr/>
        </p:nvSpPr>
        <p:spPr>
          <a:xfrm>
            <a:off x="9006840" y="5532120"/>
            <a:ext cx="2651760" cy="274320"/>
          </a:xfrm>
          <a:prstGeom prst="rect">
            <a:avLst/>
          </a:prstGeom>
          <a:noFill/>
          <a:ln/>
        </p:spPr>
        <p:txBody>
          <a:bodyPr wrap="square" lIns="0" tIns="0" rIns="0" bIns="0" rtlCol="0" anchor="ctr"/>
          <a:lstStyle/>
          <a:p>
            <a:pPr marL="0" indent="0" algn="ctr">
              <a:buNone/>
            </a:pPr>
            <a:r>
              <a:rPr lang="en-US" sz="1000" dirty="0">
                <a:solidFill>
                  <a:srgbClr val="7C8A7E"/>
                </a:solidFill>
                <a:latin typeface="Lufga" pitchFamily="34" charset="0"/>
                <a:ea typeface="Lufga" pitchFamily="34" charset="-122"/>
                <a:cs typeface="Lufga" pitchFamily="34" charset="-120"/>
              </a:rPr>
              <a:t>The Case Book</a:t>
            </a:r>
            <a:endParaRPr lang="en-US" sz="1000" dirty="0"/>
          </a:p>
        </p:txBody>
      </p:sp>
      <p:sp>
        <p:nvSpPr>
          <p:cNvPr id="20" name="Text 17"/>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1" name="Text 18"/>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12</a:t>
            </a:r>
            <a:endParaRPr lang="en-US" sz="900" dirty="0"/>
          </a:p>
        </p:txBody>
      </p:sp>
      <p:pic>
        <p:nvPicPr>
          <p:cNvPr id="23" name="Google Shape;165;p5">
            <a:extLst>
              <a:ext uri="{FF2B5EF4-FFF2-40B4-BE49-F238E27FC236}">
                <a16:creationId xmlns:a16="http://schemas.microsoft.com/office/drawing/2014/main" id="{A27EDAEE-45B8-87DE-A90B-56458B0F4E39}"/>
              </a:ext>
            </a:extLst>
          </p:cNvPr>
          <p:cNvPicPr preferRelativeResize="0"/>
          <p:nvPr/>
        </p:nvPicPr>
        <p:blipFill>
          <a:blip r:embed="rId3">
            <a:alphaModFix/>
            <a:extLst>
              <a:ext uri="{28A0092B-C50C-407E-A947-70E740481C1C}">
                <a14:useLocalDpi xmlns:a14="http://schemas.microsoft.com/office/drawing/2010/main" val="0"/>
              </a:ext>
            </a:extLst>
          </a:blip>
          <a:srcRect/>
          <a:stretch/>
        </p:blipFill>
        <p:spPr>
          <a:xfrm>
            <a:off x="9056355" y="1494960"/>
            <a:ext cx="2733206" cy="38680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CASE BOOK · FEATURED PRACTICE 1 OF 3</a:t>
            </a:r>
            <a:endParaRPr lang="en-US" sz="1150" dirty="0"/>
          </a:p>
        </p:txBody>
      </p:sp>
      <p:sp>
        <p:nvSpPr>
          <p:cNvPr id="3" name="Text 1"/>
          <p:cNvSpPr/>
          <p:nvPr/>
        </p:nvSpPr>
        <p:spPr>
          <a:xfrm>
            <a:off x="502920" y="658368"/>
            <a:ext cx="11155680" cy="548640"/>
          </a:xfrm>
          <a:prstGeom prst="rect">
            <a:avLst/>
          </a:prstGeom>
          <a:noFill/>
          <a:ln/>
        </p:spPr>
        <p:txBody>
          <a:bodyPr wrap="square" lIns="0" tIns="0" rIns="0" bIns="0" rtlCol="0" anchor="ctr"/>
          <a:lstStyle/>
          <a:p>
            <a:pPr marL="0" indent="0">
              <a:buNone/>
            </a:pPr>
            <a:r>
              <a:rPr lang="en-US" sz="2300" b="1" dirty="0">
                <a:solidFill>
                  <a:srgbClr val="1C2A20"/>
                </a:solidFill>
                <a:latin typeface="Lufga" pitchFamily="34" charset="0"/>
                <a:ea typeface="Lufga" pitchFamily="34" charset="-122"/>
                <a:cs typeface="Lufga" pitchFamily="34" charset="-120"/>
              </a:rPr>
              <a:t>Carbon Literacy Project — Scalable Climate Education</a:t>
            </a:r>
            <a:endParaRPr lang="en-US" sz="2300" dirty="0"/>
          </a:p>
        </p:txBody>
      </p:sp>
      <p:sp>
        <p:nvSpPr>
          <p:cNvPr id="4" name="Shape 2"/>
          <p:cNvSpPr/>
          <p:nvPr/>
        </p:nvSpPr>
        <p:spPr>
          <a:xfrm>
            <a:off x="502920" y="1481328"/>
            <a:ext cx="780898" cy="384048"/>
          </a:xfrm>
          <a:prstGeom prst="roundRect">
            <a:avLst>
              <a:gd name="adj" fmla="val 50000"/>
            </a:avLst>
          </a:prstGeom>
          <a:solidFill>
            <a:srgbClr val="0B5B2E"/>
          </a:solidFill>
          <a:ln/>
        </p:spPr>
        <p:txBody>
          <a:bodyPr/>
          <a:lstStyle/>
          <a:p>
            <a:endParaRPr lang="en-GB"/>
          </a:p>
        </p:txBody>
      </p:sp>
      <p:sp>
        <p:nvSpPr>
          <p:cNvPr id="5" name="Text 3"/>
          <p:cNvSpPr/>
          <p:nvPr/>
        </p:nvSpPr>
        <p:spPr>
          <a:xfrm>
            <a:off x="502920" y="1481328"/>
            <a:ext cx="780898"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NIGERIA</a:t>
            </a:r>
            <a:endParaRPr lang="en-US" sz="950" dirty="0"/>
          </a:p>
        </p:txBody>
      </p:sp>
      <p:sp>
        <p:nvSpPr>
          <p:cNvPr id="6" name="Shape 4"/>
          <p:cNvSpPr/>
          <p:nvPr/>
        </p:nvSpPr>
        <p:spPr>
          <a:xfrm>
            <a:off x="1448410" y="1481328"/>
            <a:ext cx="1530706" cy="384048"/>
          </a:xfrm>
          <a:prstGeom prst="roundRect">
            <a:avLst>
              <a:gd name="adj" fmla="val 50000"/>
            </a:avLst>
          </a:prstGeom>
          <a:solidFill>
            <a:srgbClr val="0B5B2E"/>
          </a:solidFill>
          <a:ln/>
        </p:spPr>
        <p:txBody>
          <a:bodyPr/>
          <a:lstStyle/>
          <a:p>
            <a:endParaRPr lang="en-GB"/>
          </a:p>
        </p:txBody>
      </p:sp>
      <p:sp>
        <p:nvSpPr>
          <p:cNvPr id="7" name="Text 5"/>
          <p:cNvSpPr/>
          <p:nvPr/>
        </p:nvSpPr>
        <p:spPr>
          <a:xfrm>
            <a:off x="1448410" y="1481328"/>
            <a:ext cx="1530706"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CLIMATE EDUCATION</a:t>
            </a:r>
            <a:endParaRPr lang="en-US" sz="950" dirty="0"/>
          </a:p>
        </p:txBody>
      </p:sp>
      <p:sp>
        <p:nvSpPr>
          <p:cNvPr id="8" name="Text 6"/>
          <p:cNvSpPr/>
          <p:nvPr/>
        </p:nvSpPr>
        <p:spPr>
          <a:xfrm>
            <a:off x="502920" y="2103120"/>
            <a:ext cx="5943600" cy="3931920"/>
          </a:xfrm>
          <a:prstGeom prst="rect">
            <a:avLst/>
          </a:prstGeom>
          <a:noFill/>
          <a:ln/>
        </p:spPr>
        <p:txBody>
          <a:bodyPr wrap="square" lIns="0" tIns="0" rIns="0" bIns="0" rtlCol="0" anchor="t"/>
          <a:lstStyle/>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Implemented by the West Africa Green Economic Development Institute, building on the principle that “you can't act on what you don't know”.</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Certification requires two measurable climate actions — so learning always converts into impact.</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100,000+ people certified Carbon Literate and 4,000+ facilitators trained through a train-the-trainer model.</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Recognised by the UN among the top 100 transformative initiatives; piloted and localised in Nigeria, Kenya and South Africa.</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Flexible, accredited, modular curriculum — adaptable to African contexts and supportive of ACQF goals.</a:t>
            </a:r>
            <a:endParaRPr lang="en-US" sz="1200" dirty="0"/>
          </a:p>
        </p:txBody>
      </p:sp>
      <p:pic>
        <p:nvPicPr>
          <p:cNvPr id="9" name="Image 0" descr="assets/clp1.jpg"/>
          <p:cNvPicPr>
            <a:picLocks noChangeAspect="1"/>
          </p:cNvPicPr>
          <p:nvPr/>
        </p:nvPicPr>
        <p:blipFill>
          <a:blip r:embed="rId3"/>
          <a:srcRect/>
          <a:stretch/>
        </p:blipFill>
        <p:spPr>
          <a:xfrm>
            <a:off x="6766560" y="1481328"/>
            <a:ext cx="2391156" cy="2093976"/>
          </a:xfrm>
          <a:prstGeom prst="rect">
            <a:avLst/>
          </a:prstGeom>
        </p:spPr>
      </p:pic>
      <p:pic>
        <p:nvPicPr>
          <p:cNvPr id="10" name="Image 1" descr="assets/clp2.jpg"/>
          <p:cNvPicPr>
            <a:picLocks noChangeAspect="1"/>
          </p:cNvPicPr>
          <p:nvPr/>
        </p:nvPicPr>
        <p:blipFill>
          <a:blip r:embed="rId4"/>
          <a:srcRect/>
          <a:stretch/>
        </p:blipFill>
        <p:spPr>
          <a:xfrm>
            <a:off x="9267444" y="1481328"/>
            <a:ext cx="2391156" cy="2093976"/>
          </a:xfrm>
          <a:prstGeom prst="rect">
            <a:avLst/>
          </a:prstGeom>
        </p:spPr>
      </p:pic>
      <p:pic>
        <p:nvPicPr>
          <p:cNvPr id="11" name="Image 2" descr="assets/clp3.jpg"/>
          <p:cNvPicPr>
            <a:picLocks noChangeAspect="1"/>
          </p:cNvPicPr>
          <p:nvPr/>
        </p:nvPicPr>
        <p:blipFill>
          <a:blip r:embed="rId5"/>
          <a:srcRect/>
          <a:stretch/>
        </p:blipFill>
        <p:spPr>
          <a:xfrm>
            <a:off x="6766560" y="3685032"/>
            <a:ext cx="2391156" cy="2093976"/>
          </a:xfrm>
          <a:prstGeom prst="rect">
            <a:avLst/>
          </a:prstGeom>
        </p:spPr>
      </p:pic>
      <p:pic>
        <p:nvPicPr>
          <p:cNvPr id="12" name="Image 3" descr="assets/clp4.jpg"/>
          <p:cNvPicPr>
            <a:picLocks noChangeAspect="1"/>
          </p:cNvPicPr>
          <p:nvPr/>
        </p:nvPicPr>
        <p:blipFill>
          <a:blip r:embed="rId6"/>
          <a:srcRect/>
          <a:stretch/>
        </p:blipFill>
        <p:spPr>
          <a:xfrm>
            <a:off x="9267444" y="3685032"/>
            <a:ext cx="2391156" cy="2093976"/>
          </a:xfrm>
          <a:prstGeom prst="rect">
            <a:avLst/>
          </a:prstGeom>
        </p:spPr>
      </p:pic>
      <p:sp>
        <p:nvSpPr>
          <p:cNvPr id="13" name="Text 7"/>
          <p:cNvSpPr/>
          <p:nvPr/>
        </p:nvSpPr>
        <p:spPr>
          <a:xfrm>
            <a:off x="6766560" y="5897880"/>
            <a:ext cx="4892040" cy="457200"/>
          </a:xfrm>
          <a:prstGeom prst="rect">
            <a:avLst/>
          </a:prstGeom>
          <a:noFill/>
          <a:ln/>
        </p:spPr>
        <p:txBody>
          <a:bodyPr wrap="square" lIns="0" tIns="0" rIns="0" bIns="0" rtlCol="0" anchor="ctr"/>
          <a:lstStyle/>
          <a:p>
            <a:pPr marL="0" indent="0">
              <a:lnSpc>
                <a:spcPct val="110000"/>
              </a:lnSpc>
              <a:buNone/>
            </a:pPr>
            <a:r>
              <a:rPr lang="en-US" sz="950" i="1" dirty="0">
                <a:solidFill>
                  <a:srgbClr val="7C8A7E"/>
                </a:solidFill>
                <a:latin typeface="Lufga" pitchFamily="34" charset="0"/>
                <a:ea typeface="Lufga" pitchFamily="34" charset="-122"/>
                <a:cs typeface="Lufga" pitchFamily="34" charset="-120"/>
              </a:rPr>
              <a:t>Carbon literacy training sessions and certificate presentations.</a:t>
            </a:r>
            <a:endParaRPr lang="en-US" sz="950" dirty="0"/>
          </a:p>
        </p:txBody>
      </p:sp>
      <p:sp>
        <p:nvSpPr>
          <p:cNvPr id="14" name="Text 8"/>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15" name="Text 9"/>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13</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CASE BOOK · FEATURED PRACTICE 2 OF 3</a:t>
            </a:r>
            <a:endParaRPr lang="en-US" sz="1150" dirty="0"/>
          </a:p>
        </p:txBody>
      </p:sp>
      <p:sp>
        <p:nvSpPr>
          <p:cNvPr id="3" name="Text 1"/>
          <p:cNvSpPr/>
          <p:nvPr/>
        </p:nvSpPr>
        <p:spPr>
          <a:xfrm>
            <a:off x="502920" y="658368"/>
            <a:ext cx="11155680" cy="548640"/>
          </a:xfrm>
          <a:prstGeom prst="rect">
            <a:avLst/>
          </a:prstGeom>
          <a:noFill/>
          <a:ln/>
        </p:spPr>
        <p:txBody>
          <a:bodyPr wrap="square" lIns="0" tIns="0" rIns="0" bIns="0" rtlCol="0" anchor="ctr"/>
          <a:lstStyle/>
          <a:p>
            <a:pPr marL="0" indent="0">
              <a:buNone/>
            </a:pPr>
            <a:r>
              <a:rPr lang="en-US" sz="2300" b="1" dirty="0">
                <a:solidFill>
                  <a:srgbClr val="1C2A20"/>
                </a:solidFill>
                <a:latin typeface="Lufga" pitchFamily="34" charset="0"/>
                <a:ea typeface="Lufga" pitchFamily="34" charset="-122"/>
                <a:cs typeface="Lufga" pitchFamily="34" charset="-120"/>
              </a:rPr>
              <a:t>TWESEP — Tourism, Wildlife &amp; Environmental Education</a:t>
            </a:r>
            <a:endParaRPr lang="en-US" sz="2300" dirty="0"/>
          </a:p>
        </p:txBody>
      </p:sp>
      <p:sp>
        <p:nvSpPr>
          <p:cNvPr id="4" name="Shape 2"/>
          <p:cNvSpPr/>
          <p:nvPr/>
        </p:nvSpPr>
        <p:spPr>
          <a:xfrm>
            <a:off x="502920" y="1481328"/>
            <a:ext cx="705917" cy="384048"/>
          </a:xfrm>
          <a:prstGeom prst="roundRect">
            <a:avLst>
              <a:gd name="adj" fmla="val 50000"/>
            </a:avLst>
          </a:prstGeom>
          <a:solidFill>
            <a:srgbClr val="0B5B2E"/>
          </a:solidFill>
          <a:ln/>
        </p:spPr>
        <p:txBody>
          <a:bodyPr/>
          <a:lstStyle/>
          <a:p>
            <a:endParaRPr lang="en-GB"/>
          </a:p>
        </p:txBody>
      </p:sp>
      <p:sp>
        <p:nvSpPr>
          <p:cNvPr id="5" name="Text 3"/>
          <p:cNvSpPr/>
          <p:nvPr/>
        </p:nvSpPr>
        <p:spPr>
          <a:xfrm>
            <a:off x="502920" y="1481328"/>
            <a:ext cx="705917"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ZAMBIA</a:t>
            </a:r>
            <a:endParaRPr lang="en-US" sz="950" dirty="0"/>
          </a:p>
        </p:txBody>
      </p:sp>
      <p:sp>
        <p:nvSpPr>
          <p:cNvPr id="6" name="Shape 4"/>
          <p:cNvSpPr/>
          <p:nvPr/>
        </p:nvSpPr>
        <p:spPr>
          <a:xfrm>
            <a:off x="1373429" y="1481328"/>
            <a:ext cx="1530706" cy="384048"/>
          </a:xfrm>
          <a:prstGeom prst="roundRect">
            <a:avLst>
              <a:gd name="adj" fmla="val 50000"/>
            </a:avLst>
          </a:prstGeom>
          <a:solidFill>
            <a:srgbClr val="0B5B2E"/>
          </a:solidFill>
          <a:ln/>
        </p:spPr>
        <p:txBody>
          <a:bodyPr/>
          <a:lstStyle/>
          <a:p>
            <a:endParaRPr lang="en-GB"/>
          </a:p>
        </p:txBody>
      </p:sp>
      <p:sp>
        <p:nvSpPr>
          <p:cNvPr id="7" name="Text 5"/>
          <p:cNvSpPr/>
          <p:nvPr/>
        </p:nvSpPr>
        <p:spPr>
          <a:xfrm>
            <a:off x="1373429" y="1481328"/>
            <a:ext cx="1530706"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YOUTH EMPOWERMENT</a:t>
            </a:r>
            <a:endParaRPr lang="en-US" sz="950" dirty="0"/>
          </a:p>
        </p:txBody>
      </p:sp>
      <p:sp>
        <p:nvSpPr>
          <p:cNvPr id="8" name="Text 6"/>
          <p:cNvSpPr/>
          <p:nvPr/>
        </p:nvSpPr>
        <p:spPr>
          <a:xfrm>
            <a:off x="502920" y="2103120"/>
            <a:ext cx="5943600" cy="3931920"/>
          </a:xfrm>
          <a:prstGeom prst="rect">
            <a:avLst/>
          </a:prstGeom>
          <a:noFill/>
          <a:ln/>
        </p:spPr>
        <p:txBody>
          <a:bodyPr wrap="square" lIns="0" tIns="0" rIns="0" bIns="0" rtlCol="0" anchor="t"/>
          <a:lstStyle/>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Implemented by the Know Your Wildlife and the Environment Zambia (KWEZ) Initiative; launched January 2023 across 10 schools.</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The first Zambian initiative integrating tourism into environmental education — aligned with ACQF lifelong-learning goals.</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150+ students trained as climate-education volunteers through a student-to-pupils model.</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Eco-club mentorship, tree planting, recycling and eco-art competitions embed practical green skills in communities.</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Delivered with ActionAid, the University of Zambia, Copperbelt University, government agencies and NGOs.</a:t>
            </a:r>
            <a:endParaRPr lang="en-US" sz="1200" dirty="0"/>
          </a:p>
        </p:txBody>
      </p:sp>
      <p:pic>
        <p:nvPicPr>
          <p:cNvPr id="9" name="Image 0" descr="assets/tw1.jpg"/>
          <p:cNvPicPr>
            <a:picLocks noChangeAspect="1"/>
          </p:cNvPicPr>
          <p:nvPr/>
        </p:nvPicPr>
        <p:blipFill>
          <a:blip r:embed="rId3"/>
          <a:srcRect/>
          <a:stretch/>
        </p:blipFill>
        <p:spPr>
          <a:xfrm>
            <a:off x="6766560" y="1481328"/>
            <a:ext cx="2391156" cy="2093976"/>
          </a:xfrm>
          <a:prstGeom prst="rect">
            <a:avLst/>
          </a:prstGeom>
        </p:spPr>
      </p:pic>
      <p:pic>
        <p:nvPicPr>
          <p:cNvPr id="10" name="Image 1" descr="assets/tw3.jpg"/>
          <p:cNvPicPr>
            <a:picLocks noChangeAspect="1"/>
          </p:cNvPicPr>
          <p:nvPr/>
        </p:nvPicPr>
        <p:blipFill>
          <a:blip r:embed="rId4"/>
          <a:srcRect/>
          <a:stretch/>
        </p:blipFill>
        <p:spPr>
          <a:xfrm>
            <a:off x="9267444" y="1481328"/>
            <a:ext cx="2391156" cy="2093976"/>
          </a:xfrm>
          <a:prstGeom prst="rect">
            <a:avLst/>
          </a:prstGeom>
        </p:spPr>
      </p:pic>
      <p:pic>
        <p:nvPicPr>
          <p:cNvPr id="11" name="Image 2" descr="assets/tw4.jpg"/>
          <p:cNvPicPr>
            <a:picLocks noChangeAspect="1"/>
          </p:cNvPicPr>
          <p:nvPr/>
        </p:nvPicPr>
        <p:blipFill>
          <a:blip r:embed="rId5"/>
          <a:srcRect/>
          <a:stretch/>
        </p:blipFill>
        <p:spPr>
          <a:xfrm>
            <a:off x="6766560" y="3685032"/>
            <a:ext cx="2391156" cy="2093976"/>
          </a:xfrm>
          <a:prstGeom prst="rect">
            <a:avLst/>
          </a:prstGeom>
        </p:spPr>
      </p:pic>
      <p:pic>
        <p:nvPicPr>
          <p:cNvPr id="12" name="Image 3" descr="assets/tw5.jpg"/>
          <p:cNvPicPr>
            <a:picLocks noChangeAspect="1"/>
          </p:cNvPicPr>
          <p:nvPr/>
        </p:nvPicPr>
        <p:blipFill>
          <a:blip r:embed="rId6"/>
          <a:srcRect/>
          <a:stretch/>
        </p:blipFill>
        <p:spPr>
          <a:xfrm>
            <a:off x="9267444" y="3685032"/>
            <a:ext cx="2391156" cy="2093976"/>
          </a:xfrm>
          <a:prstGeom prst="rect">
            <a:avLst/>
          </a:prstGeom>
        </p:spPr>
      </p:pic>
      <p:sp>
        <p:nvSpPr>
          <p:cNvPr id="13" name="Text 7"/>
          <p:cNvSpPr/>
          <p:nvPr/>
        </p:nvSpPr>
        <p:spPr>
          <a:xfrm>
            <a:off x="6766560" y="5897880"/>
            <a:ext cx="4892040" cy="457200"/>
          </a:xfrm>
          <a:prstGeom prst="rect">
            <a:avLst/>
          </a:prstGeom>
          <a:noFill/>
          <a:ln/>
        </p:spPr>
        <p:txBody>
          <a:bodyPr wrap="square" lIns="0" tIns="0" rIns="0" bIns="0" rtlCol="0" anchor="ctr"/>
          <a:lstStyle/>
          <a:p>
            <a:pPr marL="0" indent="0">
              <a:lnSpc>
                <a:spcPct val="110000"/>
              </a:lnSpc>
              <a:buNone/>
            </a:pPr>
            <a:r>
              <a:rPr lang="en-US" sz="950" i="1" dirty="0">
                <a:solidFill>
                  <a:srgbClr val="7C8A7E"/>
                </a:solidFill>
                <a:latin typeface="Lufga" pitchFamily="34" charset="0"/>
                <a:ea typeface="Lufga" pitchFamily="34" charset="-122"/>
                <a:cs typeface="Lufga" pitchFamily="34" charset="-120"/>
              </a:rPr>
              <a:t>Training on climate action, and students undertaking tree planting.</a:t>
            </a:r>
            <a:endParaRPr lang="en-US" sz="950" dirty="0"/>
          </a:p>
        </p:txBody>
      </p:sp>
      <p:sp>
        <p:nvSpPr>
          <p:cNvPr id="14" name="Text 8"/>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15" name="Text 9"/>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14</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CASE BOOK · FEATURED PRACTICE 3 OF 3</a:t>
            </a:r>
            <a:endParaRPr lang="en-US" sz="1150" dirty="0"/>
          </a:p>
        </p:txBody>
      </p:sp>
      <p:sp>
        <p:nvSpPr>
          <p:cNvPr id="3" name="Text 1"/>
          <p:cNvSpPr/>
          <p:nvPr/>
        </p:nvSpPr>
        <p:spPr>
          <a:xfrm>
            <a:off x="502920" y="658368"/>
            <a:ext cx="11155680" cy="548640"/>
          </a:xfrm>
          <a:prstGeom prst="rect">
            <a:avLst/>
          </a:prstGeom>
          <a:noFill/>
          <a:ln/>
        </p:spPr>
        <p:txBody>
          <a:bodyPr wrap="square" lIns="0" tIns="0" rIns="0" bIns="0" rtlCol="0" anchor="ctr"/>
          <a:lstStyle/>
          <a:p>
            <a:pPr marL="0" indent="0">
              <a:buNone/>
            </a:pPr>
            <a:r>
              <a:rPr lang="en-US" sz="2300" b="1" dirty="0">
                <a:solidFill>
                  <a:srgbClr val="1C2A20"/>
                </a:solidFill>
                <a:latin typeface="Lufga" pitchFamily="34" charset="0"/>
                <a:ea typeface="Lufga" pitchFamily="34" charset="-122"/>
                <a:cs typeface="Lufga" pitchFamily="34" charset="-120"/>
              </a:rPr>
              <a:t>GreenCoal — Green Skills &amp; the Circular Economy</a:t>
            </a:r>
            <a:endParaRPr lang="en-US" sz="2300" dirty="0"/>
          </a:p>
        </p:txBody>
      </p:sp>
      <p:sp>
        <p:nvSpPr>
          <p:cNvPr id="4" name="Shape 2"/>
          <p:cNvSpPr/>
          <p:nvPr/>
        </p:nvSpPr>
        <p:spPr>
          <a:xfrm>
            <a:off x="502920" y="1481328"/>
            <a:ext cx="1005840" cy="384048"/>
          </a:xfrm>
          <a:prstGeom prst="roundRect">
            <a:avLst>
              <a:gd name="adj" fmla="val 50000"/>
            </a:avLst>
          </a:prstGeom>
          <a:solidFill>
            <a:srgbClr val="0B5B2E"/>
          </a:solidFill>
          <a:ln/>
        </p:spPr>
        <p:txBody>
          <a:bodyPr/>
          <a:lstStyle/>
          <a:p>
            <a:endParaRPr lang="en-GB"/>
          </a:p>
        </p:txBody>
      </p:sp>
      <p:sp>
        <p:nvSpPr>
          <p:cNvPr id="5" name="Text 3"/>
          <p:cNvSpPr/>
          <p:nvPr/>
        </p:nvSpPr>
        <p:spPr>
          <a:xfrm>
            <a:off x="502920" y="1481328"/>
            <a:ext cx="1005840"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THE GAMBIA</a:t>
            </a:r>
            <a:endParaRPr lang="en-US" sz="950" dirty="0"/>
          </a:p>
        </p:txBody>
      </p:sp>
      <p:sp>
        <p:nvSpPr>
          <p:cNvPr id="6" name="Shape 4"/>
          <p:cNvSpPr/>
          <p:nvPr/>
        </p:nvSpPr>
        <p:spPr>
          <a:xfrm>
            <a:off x="1673352" y="1481328"/>
            <a:ext cx="1455725" cy="384048"/>
          </a:xfrm>
          <a:prstGeom prst="roundRect">
            <a:avLst>
              <a:gd name="adj" fmla="val 50000"/>
            </a:avLst>
          </a:prstGeom>
          <a:solidFill>
            <a:srgbClr val="0B5B2E"/>
          </a:solidFill>
          <a:ln/>
        </p:spPr>
        <p:txBody>
          <a:bodyPr/>
          <a:lstStyle/>
          <a:p>
            <a:endParaRPr lang="en-GB"/>
          </a:p>
        </p:txBody>
      </p:sp>
      <p:sp>
        <p:nvSpPr>
          <p:cNvPr id="7" name="Text 5"/>
          <p:cNvSpPr/>
          <p:nvPr/>
        </p:nvSpPr>
        <p:spPr>
          <a:xfrm>
            <a:off x="1673352" y="1481328"/>
            <a:ext cx="1455725" cy="38404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Lufga" pitchFamily="34" charset="0"/>
                <a:ea typeface="Lufga" pitchFamily="34" charset="-122"/>
                <a:cs typeface="Lufga" pitchFamily="34" charset="-120"/>
              </a:rPr>
              <a:t>CIRCULAR ECONOMY</a:t>
            </a:r>
            <a:endParaRPr lang="en-US" sz="950" dirty="0"/>
          </a:p>
        </p:txBody>
      </p:sp>
      <p:sp>
        <p:nvSpPr>
          <p:cNvPr id="8" name="Text 6"/>
          <p:cNvSpPr/>
          <p:nvPr/>
        </p:nvSpPr>
        <p:spPr>
          <a:xfrm>
            <a:off x="502920" y="2103120"/>
            <a:ext cx="5943600" cy="3931920"/>
          </a:xfrm>
          <a:prstGeom prst="rect">
            <a:avLst/>
          </a:prstGeom>
          <a:noFill/>
          <a:ln/>
        </p:spPr>
        <p:txBody>
          <a:bodyPr wrap="square" lIns="0" tIns="0" rIns="0" bIns="0" rtlCol="0" anchor="t"/>
          <a:lstStyle/>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Implemented by Green-Up Gambia, where 40% of urban households depend on charcoal and only 3% of organic municipal waste is recycled.</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Trains youth and women in biomass processing, biochar and briquette production — clean energy from waste.</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Community-based Recognition of Prior Learning and micro-credentials, delivered with TVET partners.</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An enterprise incubator provides starter kits, mentorship and market linkages for climate-smart micro-enterprises.</a:t>
            </a:r>
            <a:endParaRPr lang="en-US" sz="1200" dirty="0"/>
          </a:p>
          <a:p>
            <a:pPr marL="177800" indent="-177800">
              <a:lnSpc>
                <a:spcPct val="116000"/>
              </a:lnSpc>
              <a:spcAft>
                <a:spcPts val="900"/>
              </a:spcAft>
              <a:buSzPct val="100000"/>
              <a:buChar char="•"/>
            </a:pPr>
            <a:r>
              <a:rPr lang="en-US" sz="1200" dirty="0">
                <a:solidFill>
                  <a:srgbClr val="3D4A40"/>
                </a:solidFill>
                <a:latin typeface="Lufga" pitchFamily="34" charset="0"/>
                <a:ea typeface="Lufga" pitchFamily="34" charset="-122"/>
                <a:cs typeface="Lufga" pitchFamily="34" charset="-120"/>
              </a:rPr>
              <a:t>Advocacy in municipal and national climate and waste forums to influence green-jobs policy.</a:t>
            </a:r>
            <a:endParaRPr lang="en-US" sz="1200" dirty="0"/>
          </a:p>
        </p:txBody>
      </p:sp>
      <p:pic>
        <p:nvPicPr>
          <p:cNvPr id="9" name="Image 0" descr="assets/gc1.jpg"/>
          <p:cNvPicPr>
            <a:picLocks noChangeAspect="1"/>
          </p:cNvPicPr>
          <p:nvPr/>
        </p:nvPicPr>
        <p:blipFill>
          <a:blip r:embed="rId3"/>
          <a:srcRect/>
          <a:stretch/>
        </p:blipFill>
        <p:spPr>
          <a:xfrm>
            <a:off x="6766560" y="1481328"/>
            <a:ext cx="2391156" cy="2093976"/>
          </a:xfrm>
          <a:prstGeom prst="rect">
            <a:avLst/>
          </a:prstGeom>
        </p:spPr>
      </p:pic>
      <p:pic>
        <p:nvPicPr>
          <p:cNvPr id="10" name="Image 1" descr="assets/gc2.jpg"/>
          <p:cNvPicPr>
            <a:picLocks noChangeAspect="1"/>
          </p:cNvPicPr>
          <p:nvPr/>
        </p:nvPicPr>
        <p:blipFill>
          <a:blip r:embed="rId4"/>
          <a:srcRect/>
          <a:stretch/>
        </p:blipFill>
        <p:spPr>
          <a:xfrm>
            <a:off x="9267444" y="1481328"/>
            <a:ext cx="2391156" cy="2093976"/>
          </a:xfrm>
          <a:prstGeom prst="rect">
            <a:avLst/>
          </a:prstGeom>
        </p:spPr>
      </p:pic>
      <p:pic>
        <p:nvPicPr>
          <p:cNvPr id="11" name="Image 2" descr="assets/gc3.jpg"/>
          <p:cNvPicPr>
            <a:picLocks noChangeAspect="1"/>
          </p:cNvPicPr>
          <p:nvPr/>
        </p:nvPicPr>
        <p:blipFill>
          <a:blip r:embed="rId5"/>
          <a:srcRect/>
          <a:stretch/>
        </p:blipFill>
        <p:spPr>
          <a:xfrm>
            <a:off x="6766560" y="3685032"/>
            <a:ext cx="2391156" cy="2093976"/>
          </a:xfrm>
          <a:prstGeom prst="rect">
            <a:avLst/>
          </a:prstGeom>
        </p:spPr>
      </p:pic>
      <p:pic>
        <p:nvPicPr>
          <p:cNvPr id="12" name="Image 3" descr="assets/gc4.jpg"/>
          <p:cNvPicPr>
            <a:picLocks noChangeAspect="1"/>
          </p:cNvPicPr>
          <p:nvPr/>
        </p:nvPicPr>
        <p:blipFill>
          <a:blip r:embed="rId6"/>
          <a:srcRect/>
          <a:stretch/>
        </p:blipFill>
        <p:spPr>
          <a:xfrm>
            <a:off x="9267444" y="3685032"/>
            <a:ext cx="2391156" cy="2093976"/>
          </a:xfrm>
          <a:prstGeom prst="rect">
            <a:avLst/>
          </a:prstGeom>
        </p:spPr>
      </p:pic>
      <p:sp>
        <p:nvSpPr>
          <p:cNvPr id="13" name="Text 7"/>
          <p:cNvSpPr/>
          <p:nvPr/>
        </p:nvSpPr>
        <p:spPr>
          <a:xfrm>
            <a:off x="6766560" y="5897880"/>
            <a:ext cx="4892040" cy="457200"/>
          </a:xfrm>
          <a:prstGeom prst="rect">
            <a:avLst/>
          </a:prstGeom>
          <a:noFill/>
          <a:ln/>
        </p:spPr>
        <p:txBody>
          <a:bodyPr wrap="square" lIns="0" tIns="0" rIns="0" bIns="0" rtlCol="0" anchor="ctr"/>
          <a:lstStyle/>
          <a:p>
            <a:pPr marL="0" indent="0">
              <a:lnSpc>
                <a:spcPct val="110000"/>
              </a:lnSpc>
              <a:buNone/>
            </a:pPr>
            <a:r>
              <a:rPr lang="en-US" sz="950" i="1" dirty="0">
                <a:solidFill>
                  <a:srgbClr val="7C8A7E"/>
                </a:solidFill>
                <a:latin typeface="Lufga" pitchFamily="34" charset="0"/>
                <a:ea typeface="Lufga" pitchFamily="34" charset="-122"/>
                <a:cs typeface="Lufga" pitchFamily="34" charset="-120"/>
              </a:rPr>
              <a:t>Biochar briquette production and community engagement on the charcoal-to-briquette transition.</a:t>
            </a:r>
            <a:endParaRPr lang="en-US" sz="950" dirty="0"/>
          </a:p>
        </p:txBody>
      </p:sp>
      <p:sp>
        <p:nvSpPr>
          <p:cNvPr id="14" name="Text 8"/>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15" name="Text 9"/>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15</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bg>
      <p:bgPr>
        <a:solidFill>
          <a:srgbClr val="0B5B2E"/>
        </a:solidFill>
        <a:effectLst/>
      </p:bgPr>
    </p:bg>
    <p:spTree>
      <p:nvGrpSpPr>
        <p:cNvPr id="1" name=""/>
        <p:cNvGrpSpPr/>
        <p:nvPr/>
      </p:nvGrpSpPr>
      <p:grpSpPr>
        <a:xfrm>
          <a:off x="0" y="0"/>
          <a:ext cx="0" cy="0"/>
          <a:chOff x="0" y="0"/>
          <a:chExt cx="0" cy="0"/>
        </a:xfrm>
      </p:grpSpPr>
      <p:sp>
        <p:nvSpPr>
          <p:cNvPr id="2" name="Text 0"/>
          <p:cNvSpPr/>
          <p:nvPr/>
        </p:nvSpPr>
        <p:spPr>
          <a:xfrm>
            <a:off x="7589520" y="1280160"/>
            <a:ext cx="4754880" cy="4389120"/>
          </a:xfrm>
          <a:prstGeom prst="rect">
            <a:avLst/>
          </a:prstGeom>
          <a:noFill/>
          <a:ln/>
        </p:spPr>
        <p:txBody>
          <a:bodyPr wrap="square" lIns="0" tIns="0" rIns="0" bIns="0" rtlCol="0" anchor="ctr"/>
          <a:lstStyle/>
          <a:p>
            <a:pPr marL="0" indent="0" algn="r">
              <a:buNone/>
            </a:pPr>
            <a:r>
              <a:rPr lang="en-US" sz="26000" b="1" dirty="0">
                <a:solidFill>
                  <a:srgbClr val="FFFFFF">
                    <a:alpha val="12000"/>
                  </a:srgbClr>
                </a:solidFill>
                <a:latin typeface="Lufga" pitchFamily="34" charset="0"/>
                <a:ea typeface="Lufga" pitchFamily="34" charset="-122"/>
                <a:cs typeface="Lufga" pitchFamily="34" charset="-120"/>
              </a:rPr>
              <a:t>Q3</a:t>
            </a:r>
            <a:endParaRPr lang="en-US" sz="26000" dirty="0"/>
          </a:p>
        </p:txBody>
      </p:sp>
      <p:sp>
        <p:nvSpPr>
          <p:cNvPr id="3" name="Shape 1"/>
          <p:cNvSpPr/>
          <p:nvPr/>
        </p:nvSpPr>
        <p:spPr>
          <a:xfrm>
            <a:off x="777240" y="777240"/>
            <a:ext cx="777240" cy="777240"/>
          </a:xfrm>
          <a:prstGeom prst="ellipse">
            <a:avLst/>
          </a:prstGeom>
          <a:solidFill>
            <a:srgbClr val="6DBE46"/>
          </a:solidFill>
          <a:ln/>
        </p:spPr>
        <p:txBody>
          <a:bodyPr/>
          <a:lstStyle/>
          <a:p>
            <a:endParaRPr lang="en-GB"/>
          </a:p>
        </p:txBody>
      </p:sp>
      <p:pic>
        <p:nvPicPr>
          <p:cNvPr id="4" name="Image 0" descr="assets/icons/comments_white.png"/>
          <p:cNvPicPr>
            <a:picLocks noChangeAspect="1"/>
          </p:cNvPicPr>
          <p:nvPr/>
        </p:nvPicPr>
        <p:blipFill>
          <a:blip r:embed="rId3"/>
          <a:stretch>
            <a:fillRect/>
          </a:stretch>
        </p:blipFill>
        <p:spPr>
          <a:xfrm>
            <a:off x="960120" y="960120"/>
            <a:ext cx="411480" cy="411480"/>
          </a:xfrm>
          <a:prstGeom prst="rect">
            <a:avLst/>
          </a:prstGeom>
        </p:spPr>
      </p:pic>
      <p:sp>
        <p:nvSpPr>
          <p:cNvPr id="5" name="Text 2"/>
          <p:cNvSpPr/>
          <p:nvPr/>
        </p:nvSpPr>
        <p:spPr>
          <a:xfrm>
            <a:off x="1783080" y="987552"/>
            <a:ext cx="8686800" cy="365760"/>
          </a:xfrm>
          <a:prstGeom prst="rect">
            <a:avLst/>
          </a:prstGeom>
          <a:noFill/>
          <a:ln/>
        </p:spPr>
        <p:txBody>
          <a:bodyPr wrap="square" lIns="0" tIns="0" rIns="0" bIns="0" rtlCol="0" anchor="ctr"/>
          <a:lstStyle/>
          <a:p>
            <a:pPr marL="0" indent="0">
              <a:buNone/>
            </a:pPr>
            <a:r>
              <a:rPr lang="en-US" sz="1250" b="1" kern="0" spc="250" dirty="0">
                <a:solidFill>
                  <a:srgbClr val="6DBE46"/>
                </a:solidFill>
                <a:latin typeface="Lufga" pitchFamily="34" charset="0"/>
                <a:ea typeface="Lufga" pitchFamily="34" charset="-122"/>
                <a:cs typeface="Lufga" pitchFamily="34" charset="-120"/>
              </a:rPr>
              <a:t>AUDIENCE PULSE  ·  LET'S HEAR FROM YOU</a:t>
            </a:r>
            <a:endParaRPr lang="en-US" sz="1250" dirty="0"/>
          </a:p>
        </p:txBody>
      </p:sp>
      <p:sp>
        <p:nvSpPr>
          <p:cNvPr id="6" name="Text 3"/>
          <p:cNvSpPr/>
          <p:nvPr/>
        </p:nvSpPr>
        <p:spPr>
          <a:xfrm>
            <a:off x="822960" y="2331720"/>
            <a:ext cx="9692640" cy="2286000"/>
          </a:xfrm>
          <a:prstGeom prst="rect">
            <a:avLst/>
          </a:prstGeom>
          <a:noFill/>
          <a:ln/>
        </p:spPr>
        <p:txBody>
          <a:bodyPr wrap="square" lIns="0" tIns="0" rIns="0" bIns="0" rtlCol="0" anchor="ctr"/>
          <a:lstStyle/>
          <a:p>
            <a:pPr marL="0" indent="0">
              <a:lnSpc>
                <a:spcPct val="112000"/>
              </a:lnSpc>
              <a:buNone/>
            </a:pPr>
            <a:r>
              <a:rPr lang="en-US" sz="3100" b="1" dirty="0">
                <a:solidFill>
                  <a:srgbClr val="FFFFFF"/>
                </a:solidFill>
                <a:latin typeface="Lufga" pitchFamily="34" charset="0"/>
                <a:ea typeface="Lufga" pitchFamily="34" charset="-122"/>
                <a:cs typeface="Lufga" pitchFamily="34" charset="-120"/>
              </a:rPr>
              <a:t>Which green practice in your community deserves a place in the next Case Book?</a:t>
            </a:r>
            <a:endParaRPr lang="en-US" sz="3100" dirty="0"/>
          </a:p>
        </p:txBody>
      </p:sp>
      <p:sp>
        <p:nvSpPr>
          <p:cNvPr id="7" name="Text 4"/>
          <p:cNvSpPr/>
          <p:nvPr/>
        </p:nvSpPr>
        <p:spPr>
          <a:xfrm>
            <a:off x="822960" y="4983480"/>
            <a:ext cx="8778240" cy="502920"/>
          </a:xfrm>
          <a:prstGeom prst="rect">
            <a:avLst/>
          </a:prstGeom>
          <a:noFill/>
          <a:ln/>
        </p:spPr>
        <p:txBody>
          <a:bodyPr wrap="square" lIns="0" tIns="0" rIns="0" bIns="0" rtlCol="0" anchor="ctr"/>
          <a:lstStyle/>
          <a:p>
            <a:pPr marL="0" indent="0">
              <a:buNone/>
            </a:pPr>
            <a:r>
              <a:rPr lang="en-US" sz="1400" dirty="0">
                <a:solidFill>
                  <a:srgbClr val="D9EDDC"/>
                </a:solidFill>
                <a:latin typeface="Lufga" pitchFamily="34" charset="0"/>
                <a:ea typeface="Lufga" pitchFamily="34" charset="-122"/>
                <a:cs typeface="Lufga" pitchFamily="34" charset="-120"/>
              </a:rPr>
              <a:t>Sixty seconds — share one example with the person next to you. We will take three from the floor.</a:t>
            </a:r>
            <a:endParaRPr lang="en-US" sz="1400" dirty="0"/>
          </a:p>
        </p:txBody>
      </p:sp>
      <p:sp>
        <p:nvSpPr>
          <p:cNvPr id="8" name="Text 5"/>
          <p:cNvSpPr/>
          <p:nvPr/>
        </p:nvSpPr>
        <p:spPr>
          <a:xfrm>
            <a:off x="822960" y="6355080"/>
            <a:ext cx="7315200" cy="274320"/>
          </a:xfrm>
          <a:prstGeom prst="rect">
            <a:avLst/>
          </a:prstGeom>
          <a:noFill/>
          <a:ln/>
        </p:spPr>
        <p:txBody>
          <a:bodyPr wrap="square" lIns="0" tIns="0" rIns="0" bIns="0" rtlCol="0" anchor="ctr"/>
          <a:lstStyle/>
          <a:p>
            <a:pPr marL="0" indent="0">
              <a:buNone/>
            </a:pPr>
            <a:r>
              <a:rPr lang="en-US" sz="850" kern="0" spc="200" dirty="0">
                <a:solidFill>
                  <a:srgbClr val="9CC6A6"/>
                </a:solidFill>
                <a:latin typeface="Lufga" pitchFamily="34" charset="0"/>
                <a:ea typeface="Lufga" pitchFamily="34" charset="-122"/>
                <a:cs typeface="Lufga" pitchFamily="34" charset="-120"/>
              </a:rPr>
              <a:t>GSQA-UE  ·  DISSEMINATION SESSION</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DELIVERABLE 03 · STAKEHOLDER TOOLKIT</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A Practical Toolkit for Every Stakeholder</a:t>
            </a:r>
            <a:endParaRPr lang="en-US" sz="2900" dirty="0"/>
          </a:p>
        </p:txBody>
      </p:sp>
      <p:sp>
        <p:nvSpPr>
          <p:cNvPr id="4" name="Text 2"/>
          <p:cNvSpPr/>
          <p:nvPr/>
        </p:nvSpPr>
        <p:spPr>
          <a:xfrm>
            <a:off x="502920" y="1627632"/>
            <a:ext cx="777240" cy="548640"/>
          </a:xfrm>
          <a:prstGeom prst="rect">
            <a:avLst/>
          </a:prstGeom>
          <a:noFill/>
          <a:ln/>
        </p:spPr>
        <p:txBody>
          <a:bodyPr wrap="square" lIns="0" tIns="0" rIns="0" bIns="0" rtlCol="0" anchor="ctr"/>
          <a:lstStyle/>
          <a:p>
            <a:pPr marL="0" indent="0">
              <a:buNone/>
            </a:pPr>
            <a:r>
              <a:rPr lang="en-US" sz="2500" b="1" dirty="0">
                <a:solidFill>
                  <a:srgbClr val="6DBE46"/>
                </a:solidFill>
                <a:latin typeface="Lufga" pitchFamily="34" charset="0"/>
                <a:ea typeface="Lufga" pitchFamily="34" charset="-122"/>
                <a:cs typeface="Lufga" pitchFamily="34" charset="-120"/>
              </a:rPr>
              <a:t>01</a:t>
            </a:r>
            <a:endParaRPr lang="en-US" sz="2500" dirty="0"/>
          </a:p>
        </p:txBody>
      </p:sp>
      <p:sp>
        <p:nvSpPr>
          <p:cNvPr id="5" name="Text 3"/>
          <p:cNvSpPr/>
          <p:nvPr/>
        </p:nvSpPr>
        <p:spPr>
          <a:xfrm>
            <a:off x="1371600" y="1627632"/>
            <a:ext cx="5120640" cy="329184"/>
          </a:xfrm>
          <a:prstGeom prst="rect">
            <a:avLst/>
          </a:prstGeom>
          <a:noFill/>
          <a:ln/>
        </p:spPr>
        <p:txBody>
          <a:bodyPr wrap="square" lIns="0" tIns="0" rIns="0" bIns="0" rtlCol="0" anchor="ctr"/>
          <a:lstStyle/>
          <a:p>
            <a:pPr marL="0" indent="0">
              <a:buNone/>
            </a:pPr>
            <a:r>
              <a:rPr lang="en-US" sz="1450" b="1" dirty="0">
                <a:solidFill>
                  <a:srgbClr val="1C2A20"/>
                </a:solidFill>
                <a:latin typeface="Lufga" pitchFamily="34" charset="0"/>
                <a:ea typeface="Lufga" pitchFamily="34" charset="-122"/>
                <a:cs typeface="Lufga" pitchFamily="34" charset="-120"/>
              </a:rPr>
              <a:t>Equip Stakeholders</a:t>
            </a:r>
            <a:endParaRPr lang="en-US" sz="1450" dirty="0"/>
          </a:p>
        </p:txBody>
      </p:sp>
      <p:sp>
        <p:nvSpPr>
          <p:cNvPr id="6" name="Text 4"/>
          <p:cNvSpPr/>
          <p:nvPr/>
        </p:nvSpPr>
        <p:spPr>
          <a:xfrm>
            <a:off x="1371600" y="1975104"/>
            <a:ext cx="5212080" cy="658368"/>
          </a:xfrm>
          <a:prstGeom prst="rect">
            <a:avLst/>
          </a:prstGeom>
          <a:noFill/>
          <a:ln/>
        </p:spPr>
        <p:txBody>
          <a:bodyPr wrap="square" lIns="0" tIns="0" rIns="0" bIns="0" rtlCol="0" anchor="ctr"/>
          <a:lstStyle/>
          <a:p>
            <a:pPr marL="0" indent="0">
              <a:lnSpc>
                <a:spcPct val="112000"/>
              </a:lnSpc>
              <a:buNone/>
            </a:pPr>
            <a:r>
              <a:rPr lang="en-US" sz="1100" dirty="0">
                <a:solidFill>
                  <a:srgbClr val="3D4A40"/>
                </a:solidFill>
                <a:latin typeface="Lufga" pitchFamily="34" charset="0"/>
                <a:ea typeface="Lufga" pitchFamily="34" charset="-122"/>
                <a:cs typeface="Lufga" pitchFamily="34" charset="-120"/>
              </a:rPr>
              <a:t>Knowledge, tools and strategies to integrate green skills into education, training, policy and community practice.</a:t>
            </a:r>
            <a:endParaRPr lang="en-US" sz="1100" dirty="0"/>
          </a:p>
        </p:txBody>
      </p:sp>
      <p:sp>
        <p:nvSpPr>
          <p:cNvPr id="7" name="Text 5"/>
          <p:cNvSpPr/>
          <p:nvPr/>
        </p:nvSpPr>
        <p:spPr>
          <a:xfrm>
            <a:off x="502920" y="2743200"/>
            <a:ext cx="777240" cy="548640"/>
          </a:xfrm>
          <a:prstGeom prst="rect">
            <a:avLst/>
          </a:prstGeom>
          <a:noFill/>
          <a:ln/>
        </p:spPr>
        <p:txBody>
          <a:bodyPr wrap="square" lIns="0" tIns="0" rIns="0" bIns="0" rtlCol="0" anchor="ctr"/>
          <a:lstStyle/>
          <a:p>
            <a:pPr marL="0" indent="0">
              <a:buNone/>
            </a:pPr>
            <a:r>
              <a:rPr lang="en-US" sz="2500" b="1" dirty="0">
                <a:solidFill>
                  <a:srgbClr val="6DBE46"/>
                </a:solidFill>
                <a:latin typeface="Lufga" pitchFamily="34" charset="0"/>
                <a:ea typeface="Lufga" pitchFamily="34" charset="-122"/>
                <a:cs typeface="Lufga" pitchFamily="34" charset="-120"/>
              </a:rPr>
              <a:t>02</a:t>
            </a:r>
            <a:endParaRPr lang="en-US" sz="2500" dirty="0"/>
          </a:p>
        </p:txBody>
      </p:sp>
      <p:sp>
        <p:nvSpPr>
          <p:cNvPr id="8" name="Text 6"/>
          <p:cNvSpPr/>
          <p:nvPr/>
        </p:nvSpPr>
        <p:spPr>
          <a:xfrm>
            <a:off x="1371600" y="2743200"/>
            <a:ext cx="5120640" cy="329184"/>
          </a:xfrm>
          <a:prstGeom prst="rect">
            <a:avLst/>
          </a:prstGeom>
          <a:noFill/>
          <a:ln/>
        </p:spPr>
        <p:txBody>
          <a:bodyPr wrap="square" lIns="0" tIns="0" rIns="0" bIns="0" rtlCol="0" anchor="ctr"/>
          <a:lstStyle/>
          <a:p>
            <a:pPr marL="0" indent="0">
              <a:buNone/>
            </a:pPr>
            <a:r>
              <a:rPr lang="en-US" sz="1450" b="1" dirty="0">
                <a:solidFill>
                  <a:srgbClr val="1C2A20"/>
                </a:solidFill>
                <a:latin typeface="Lufga" pitchFamily="34" charset="0"/>
                <a:ea typeface="Lufga" pitchFamily="34" charset="-122"/>
                <a:cs typeface="Lufga" pitchFamily="34" charset="-120"/>
              </a:rPr>
              <a:t>Support Climate Action</a:t>
            </a:r>
            <a:endParaRPr lang="en-US" sz="1450" dirty="0"/>
          </a:p>
        </p:txBody>
      </p:sp>
      <p:sp>
        <p:nvSpPr>
          <p:cNvPr id="9" name="Text 7"/>
          <p:cNvSpPr/>
          <p:nvPr/>
        </p:nvSpPr>
        <p:spPr>
          <a:xfrm>
            <a:off x="1371600" y="3090672"/>
            <a:ext cx="5212080" cy="658368"/>
          </a:xfrm>
          <a:prstGeom prst="rect">
            <a:avLst/>
          </a:prstGeom>
          <a:noFill/>
          <a:ln/>
        </p:spPr>
        <p:txBody>
          <a:bodyPr wrap="square" lIns="0" tIns="0" rIns="0" bIns="0" rtlCol="0" anchor="ctr"/>
          <a:lstStyle/>
          <a:p>
            <a:pPr marL="0" indent="0">
              <a:lnSpc>
                <a:spcPct val="112000"/>
              </a:lnSpc>
              <a:buNone/>
            </a:pPr>
            <a:r>
              <a:rPr lang="en-US" sz="1100" dirty="0">
                <a:solidFill>
                  <a:srgbClr val="3D4A40"/>
                </a:solidFill>
                <a:latin typeface="Lufga" pitchFamily="34" charset="0"/>
                <a:ea typeface="Lufga" pitchFamily="34" charset="-122"/>
                <a:cs typeface="Lufga" pitchFamily="34" charset="-120"/>
              </a:rPr>
              <a:t>Enhances social equity and contributes to Africa's sustainable and just transition.</a:t>
            </a:r>
            <a:endParaRPr lang="en-US" sz="1100" dirty="0"/>
          </a:p>
        </p:txBody>
      </p:sp>
      <p:sp>
        <p:nvSpPr>
          <p:cNvPr id="10" name="Text 8"/>
          <p:cNvSpPr/>
          <p:nvPr/>
        </p:nvSpPr>
        <p:spPr>
          <a:xfrm>
            <a:off x="502920" y="3858768"/>
            <a:ext cx="777240" cy="548640"/>
          </a:xfrm>
          <a:prstGeom prst="rect">
            <a:avLst/>
          </a:prstGeom>
          <a:noFill/>
          <a:ln/>
        </p:spPr>
        <p:txBody>
          <a:bodyPr wrap="square" lIns="0" tIns="0" rIns="0" bIns="0" rtlCol="0" anchor="ctr"/>
          <a:lstStyle/>
          <a:p>
            <a:pPr marL="0" indent="0">
              <a:buNone/>
            </a:pPr>
            <a:r>
              <a:rPr lang="en-US" sz="2500" b="1" dirty="0">
                <a:solidFill>
                  <a:srgbClr val="6DBE46"/>
                </a:solidFill>
                <a:latin typeface="Lufga" pitchFamily="34" charset="0"/>
                <a:ea typeface="Lufga" pitchFamily="34" charset="-122"/>
                <a:cs typeface="Lufga" pitchFamily="34" charset="-120"/>
              </a:rPr>
              <a:t>03</a:t>
            </a:r>
            <a:endParaRPr lang="en-US" sz="2500" dirty="0"/>
          </a:p>
        </p:txBody>
      </p:sp>
      <p:sp>
        <p:nvSpPr>
          <p:cNvPr id="11" name="Text 9"/>
          <p:cNvSpPr/>
          <p:nvPr/>
        </p:nvSpPr>
        <p:spPr>
          <a:xfrm>
            <a:off x="1371600" y="3858768"/>
            <a:ext cx="5120640" cy="329184"/>
          </a:xfrm>
          <a:prstGeom prst="rect">
            <a:avLst/>
          </a:prstGeom>
          <a:noFill/>
          <a:ln/>
        </p:spPr>
        <p:txBody>
          <a:bodyPr wrap="square" lIns="0" tIns="0" rIns="0" bIns="0" rtlCol="0" anchor="ctr"/>
          <a:lstStyle/>
          <a:p>
            <a:pPr marL="0" indent="0">
              <a:buNone/>
            </a:pPr>
            <a:r>
              <a:rPr lang="en-US" sz="1450" b="1" dirty="0">
                <a:solidFill>
                  <a:srgbClr val="1C2A20"/>
                </a:solidFill>
                <a:latin typeface="Lufga" pitchFamily="34" charset="0"/>
                <a:ea typeface="Lufga" pitchFamily="34" charset="-122"/>
                <a:cs typeface="Lufga" pitchFamily="34" charset="-120"/>
              </a:rPr>
              <a:t>Step-by-Step Guidance</a:t>
            </a:r>
            <a:endParaRPr lang="en-US" sz="1450" dirty="0"/>
          </a:p>
        </p:txBody>
      </p:sp>
      <p:sp>
        <p:nvSpPr>
          <p:cNvPr id="12" name="Text 10"/>
          <p:cNvSpPr/>
          <p:nvPr/>
        </p:nvSpPr>
        <p:spPr>
          <a:xfrm>
            <a:off x="1371600" y="4206240"/>
            <a:ext cx="5212080" cy="658368"/>
          </a:xfrm>
          <a:prstGeom prst="rect">
            <a:avLst/>
          </a:prstGeom>
          <a:noFill/>
          <a:ln/>
        </p:spPr>
        <p:txBody>
          <a:bodyPr wrap="square" lIns="0" tIns="0" rIns="0" bIns="0" rtlCol="0" anchor="ctr"/>
          <a:lstStyle/>
          <a:p>
            <a:pPr marL="0" indent="0">
              <a:lnSpc>
                <a:spcPct val="112000"/>
              </a:lnSpc>
              <a:buNone/>
            </a:pPr>
            <a:r>
              <a:rPr lang="en-US" sz="1100" dirty="0">
                <a:solidFill>
                  <a:srgbClr val="3D4A40"/>
                </a:solidFill>
                <a:latin typeface="Lufga" pitchFamily="34" charset="0"/>
                <a:ea typeface="Lufga" pitchFamily="34" charset="-122"/>
                <a:cs typeface="Lufga" pitchFamily="34" charset="-120"/>
              </a:rPr>
              <a:t>Participatory processes for defining green competences and revising qualifications and curricula.</a:t>
            </a:r>
            <a:endParaRPr lang="en-US" sz="1100" dirty="0"/>
          </a:p>
        </p:txBody>
      </p:sp>
      <p:sp>
        <p:nvSpPr>
          <p:cNvPr id="13" name="Text 11"/>
          <p:cNvSpPr/>
          <p:nvPr/>
        </p:nvSpPr>
        <p:spPr>
          <a:xfrm>
            <a:off x="502920" y="4974336"/>
            <a:ext cx="777240" cy="548640"/>
          </a:xfrm>
          <a:prstGeom prst="rect">
            <a:avLst/>
          </a:prstGeom>
          <a:noFill/>
          <a:ln/>
        </p:spPr>
        <p:txBody>
          <a:bodyPr wrap="square" lIns="0" tIns="0" rIns="0" bIns="0" rtlCol="0" anchor="ctr"/>
          <a:lstStyle/>
          <a:p>
            <a:pPr marL="0" indent="0">
              <a:buNone/>
            </a:pPr>
            <a:r>
              <a:rPr lang="en-US" sz="2500" b="1" dirty="0">
                <a:solidFill>
                  <a:srgbClr val="6DBE46"/>
                </a:solidFill>
                <a:latin typeface="Lufga" pitchFamily="34" charset="0"/>
                <a:ea typeface="Lufga" pitchFamily="34" charset="-122"/>
                <a:cs typeface="Lufga" pitchFamily="34" charset="-120"/>
              </a:rPr>
              <a:t>04</a:t>
            </a:r>
            <a:endParaRPr lang="en-US" sz="2500" dirty="0"/>
          </a:p>
        </p:txBody>
      </p:sp>
      <p:sp>
        <p:nvSpPr>
          <p:cNvPr id="14" name="Text 12"/>
          <p:cNvSpPr/>
          <p:nvPr/>
        </p:nvSpPr>
        <p:spPr>
          <a:xfrm>
            <a:off x="1371600" y="4974336"/>
            <a:ext cx="5120640" cy="329184"/>
          </a:xfrm>
          <a:prstGeom prst="rect">
            <a:avLst/>
          </a:prstGeom>
          <a:noFill/>
          <a:ln/>
        </p:spPr>
        <p:txBody>
          <a:bodyPr wrap="square" lIns="0" tIns="0" rIns="0" bIns="0" rtlCol="0" anchor="ctr"/>
          <a:lstStyle/>
          <a:p>
            <a:pPr marL="0" indent="0">
              <a:buNone/>
            </a:pPr>
            <a:r>
              <a:rPr lang="en-US" sz="1450" b="1" dirty="0">
                <a:solidFill>
                  <a:srgbClr val="1C2A20"/>
                </a:solidFill>
                <a:latin typeface="Lufga" pitchFamily="34" charset="0"/>
                <a:ea typeface="Lufga" pitchFamily="34" charset="-122"/>
                <a:cs typeface="Lufga" pitchFamily="34" charset="-120"/>
              </a:rPr>
              <a:t>Ready-to-Use Formats</a:t>
            </a:r>
            <a:endParaRPr lang="en-US" sz="1450" dirty="0"/>
          </a:p>
        </p:txBody>
      </p:sp>
      <p:sp>
        <p:nvSpPr>
          <p:cNvPr id="15" name="Text 13"/>
          <p:cNvSpPr/>
          <p:nvPr/>
        </p:nvSpPr>
        <p:spPr>
          <a:xfrm>
            <a:off x="1371600" y="5321808"/>
            <a:ext cx="5212080" cy="658368"/>
          </a:xfrm>
          <a:prstGeom prst="rect">
            <a:avLst/>
          </a:prstGeom>
          <a:noFill/>
          <a:ln/>
        </p:spPr>
        <p:txBody>
          <a:bodyPr wrap="square" lIns="0" tIns="0" rIns="0" bIns="0" rtlCol="0" anchor="ctr"/>
          <a:lstStyle/>
          <a:p>
            <a:pPr marL="0" indent="0">
              <a:lnSpc>
                <a:spcPct val="112000"/>
              </a:lnSpc>
              <a:buNone/>
            </a:pPr>
            <a:r>
              <a:rPr lang="en-US" sz="1100" dirty="0">
                <a:solidFill>
                  <a:srgbClr val="3D4A40"/>
                </a:solidFill>
                <a:latin typeface="Lufga" pitchFamily="34" charset="0"/>
                <a:ea typeface="Lufga" pitchFamily="34" charset="-122"/>
                <a:cs typeface="Lufga" pitchFamily="34" charset="-120"/>
              </a:rPr>
              <a:t>Workshop designs and communication ideas, adaptable to different contexts — use only the modules you need.</a:t>
            </a:r>
            <a:endParaRPr lang="en-US" sz="1100" dirty="0"/>
          </a:p>
        </p:txBody>
      </p:sp>
      <p:pic>
        <p:nvPicPr>
          <p:cNvPr id="16" name="Image 0" descr="assets/cover_toolkit.jpg"/>
          <p:cNvPicPr>
            <a:picLocks noChangeAspect="1"/>
          </p:cNvPicPr>
          <p:nvPr/>
        </p:nvPicPr>
        <p:blipFill>
          <a:blip r:embed="rId3"/>
          <a:stretch>
            <a:fillRect/>
          </a:stretch>
        </p:blipFill>
        <p:spPr>
          <a:xfrm>
            <a:off x="7178040" y="1554480"/>
            <a:ext cx="1920240" cy="2715768"/>
          </a:xfrm>
          <a:prstGeom prst="rect">
            <a:avLst/>
          </a:prstGeom>
        </p:spPr>
      </p:pic>
      <p:sp>
        <p:nvSpPr>
          <p:cNvPr id="17" name="Shape 14"/>
          <p:cNvSpPr/>
          <p:nvPr/>
        </p:nvSpPr>
        <p:spPr>
          <a:xfrm>
            <a:off x="9281160" y="1554480"/>
            <a:ext cx="2395728" cy="2715768"/>
          </a:xfrm>
          <a:prstGeom prst="roundRect">
            <a:avLst>
              <a:gd name="adj" fmla="val 3817"/>
            </a:avLst>
          </a:prstGeom>
          <a:solidFill>
            <a:srgbClr val="F0F8F1"/>
          </a:solidFill>
          <a:ln/>
        </p:spPr>
        <p:txBody>
          <a:bodyPr/>
          <a:lstStyle/>
          <a:p>
            <a:endParaRPr lang="en-GB"/>
          </a:p>
        </p:txBody>
      </p:sp>
      <p:sp>
        <p:nvSpPr>
          <p:cNvPr id="18" name="Text 15"/>
          <p:cNvSpPr/>
          <p:nvPr/>
        </p:nvSpPr>
        <p:spPr>
          <a:xfrm>
            <a:off x="9464040" y="1737360"/>
            <a:ext cx="2103120" cy="274320"/>
          </a:xfrm>
          <a:prstGeom prst="rect">
            <a:avLst/>
          </a:prstGeom>
          <a:noFill/>
          <a:ln/>
        </p:spPr>
        <p:txBody>
          <a:bodyPr wrap="square" lIns="0" tIns="0" rIns="0" bIns="0" rtlCol="0" anchor="ctr"/>
          <a:lstStyle/>
          <a:p>
            <a:pPr marL="0" indent="0">
              <a:buNone/>
            </a:pPr>
            <a:r>
              <a:rPr lang="en-US" sz="950" b="1" kern="0" spc="150" dirty="0">
                <a:solidFill>
                  <a:srgbClr val="119549"/>
                </a:solidFill>
                <a:latin typeface="Lufga" pitchFamily="34" charset="0"/>
                <a:ea typeface="Lufga" pitchFamily="34" charset="-122"/>
                <a:cs typeface="Lufga" pitchFamily="34" charset="-120"/>
              </a:rPr>
              <a:t>GUIDED NAVIGATION</a:t>
            </a:r>
            <a:endParaRPr lang="en-US" sz="950" dirty="0"/>
          </a:p>
        </p:txBody>
      </p:sp>
      <p:sp>
        <p:nvSpPr>
          <p:cNvPr id="19" name="Text 16"/>
          <p:cNvSpPr/>
          <p:nvPr/>
        </p:nvSpPr>
        <p:spPr>
          <a:xfrm>
            <a:off x="9464040" y="2048256"/>
            <a:ext cx="2103120" cy="2103120"/>
          </a:xfrm>
          <a:prstGeom prst="rect">
            <a:avLst/>
          </a:prstGeom>
          <a:noFill/>
          <a:ln/>
        </p:spPr>
        <p:txBody>
          <a:bodyPr wrap="square" lIns="0" tIns="0" rIns="0" bIns="0" rtlCol="0" anchor="ctr"/>
          <a:lstStyle/>
          <a:p>
            <a:pPr marL="0" indent="0">
              <a:lnSpc>
                <a:spcPct val="116000"/>
              </a:lnSpc>
              <a:buNone/>
            </a:pPr>
            <a:r>
              <a:rPr lang="en-US" sz="1050" dirty="0">
                <a:solidFill>
                  <a:srgbClr val="3D4A40"/>
                </a:solidFill>
                <a:latin typeface="Lufga" pitchFamily="34" charset="0"/>
                <a:ea typeface="Lufga" pitchFamily="34" charset="-122"/>
                <a:cs typeface="Lufga" pitchFamily="34" charset="-120"/>
              </a:rPr>
              <a:t>Enter by role — educator, policymaker, TVET provider, student or community leader — and follow tailored implementation pathways.</a:t>
            </a:r>
            <a:endParaRPr lang="en-US" sz="1050" dirty="0"/>
          </a:p>
        </p:txBody>
      </p:sp>
      <p:sp>
        <p:nvSpPr>
          <p:cNvPr id="20" name="Text 17"/>
          <p:cNvSpPr/>
          <p:nvPr/>
        </p:nvSpPr>
        <p:spPr>
          <a:xfrm>
            <a:off x="7178040" y="4480560"/>
            <a:ext cx="4480560" cy="274320"/>
          </a:xfrm>
          <a:prstGeom prst="rect">
            <a:avLst/>
          </a:prstGeom>
          <a:noFill/>
          <a:ln/>
        </p:spPr>
        <p:txBody>
          <a:bodyPr wrap="square" lIns="0" tIns="0" rIns="0" bIns="0" rtlCol="0" anchor="ctr"/>
          <a:lstStyle/>
          <a:p>
            <a:pPr marL="0" indent="0">
              <a:buNone/>
            </a:pPr>
            <a:r>
              <a:rPr lang="en-US" sz="1000" b="1" kern="0" spc="200" dirty="0">
                <a:solidFill>
                  <a:srgbClr val="119549"/>
                </a:solidFill>
                <a:latin typeface="Lufga" pitchFamily="34" charset="0"/>
                <a:ea typeface="Lufga" pitchFamily="34" charset="-122"/>
                <a:cs typeface="Lufga" pitchFamily="34" charset="-120"/>
              </a:rPr>
              <a:t>WHO SHOULD USE IT</a:t>
            </a:r>
            <a:endParaRPr lang="en-US" sz="1000" dirty="0"/>
          </a:p>
        </p:txBody>
      </p:sp>
      <p:sp>
        <p:nvSpPr>
          <p:cNvPr id="21" name="Shape 18"/>
          <p:cNvSpPr/>
          <p:nvPr/>
        </p:nvSpPr>
        <p:spPr>
          <a:xfrm>
            <a:off x="7178040" y="4800600"/>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22" name="Text 19"/>
          <p:cNvSpPr/>
          <p:nvPr/>
        </p:nvSpPr>
        <p:spPr>
          <a:xfrm>
            <a:off x="7223760" y="4800600"/>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Schools &amp; training institutions</a:t>
            </a:r>
            <a:endParaRPr lang="en-US" sz="850" dirty="0"/>
          </a:p>
        </p:txBody>
      </p:sp>
      <p:sp>
        <p:nvSpPr>
          <p:cNvPr id="23" name="Shape 20"/>
          <p:cNvSpPr/>
          <p:nvPr/>
        </p:nvSpPr>
        <p:spPr>
          <a:xfrm>
            <a:off x="9482328" y="4800600"/>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24" name="Text 21"/>
          <p:cNvSpPr/>
          <p:nvPr/>
        </p:nvSpPr>
        <p:spPr>
          <a:xfrm>
            <a:off x="9528048" y="4800600"/>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Students &amp; youth organisations</a:t>
            </a:r>
            <a:endParaRPr lang="en-US" sz="850" dirty="0"/>
          </a:p>
        </p:txBody>
      </p:sp>
      <p:sp>
        <p:nvSpPr>
          <p:cNvPr id="25" name="Shape 22"/>
          <p:cNvSpPr/>
          <p:nvPr/>
        </p:nvSpPr>
        <p:spPr>
          <a:xfrm>
            <a:off x="7178040" y="5276088"/>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26" name="Text 23"/>
          <p:cNvSpPr/>
          <p:nvPr/>
        </p:nvSpPr>
        <p:spPr>
          <a:xfrm>
            <a:off x="7223760" y="5276088"/>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Policymakers &amp; regulators</a:t>
            </a:r>
            <a:endParaRPr lang="en-US" sz="850" dirty="0"/>
          </a:p>
        </p:txBody>
      </p:sp>
      <p:sp>
        <p:nvSpPr>
          <p:cNvPr id="27" name="Shape 24"/>
          <p:cNvSpPr/>
          <p:nvPr/>
        </p:nvSpPr>
        <p:spPr>
          <a:xfrm>
            <a:off x="9482328" y="5276088"/>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28" name="Text 25"/>
          <p:cNvSpPr/>
          <p:nvPr/>
        </p:nvSpPr>
        <p:spPr>
          <a:xfrm>
            <a:off x="9528048" y="5276088"/>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National Qualifications Authorities</a:t>
            </a:r>
            <a:endParaRPr lang="en-US" sz="850" dirty="0"/>
          </a:p>
        </p:txBody>
      </p:sp>
      <p:sp>
        <p:nvSpPr>
          <p:cNvPr id="29" name="Shape 26"/>
          <p:cNvSpPr/>
          <p:nvPr/>
        </p:nvSpPr>
        <p:spPr>
          <a:xfrm>
            <a:off x="7178040" y="5751576"/>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30" name="Text 27"/>
          <p:cNvSpPr/>
          <p:nvPr/>
        </p:nvSpPr>
        <p:spPr>
          <a:xfrm>
            <a:off x="7223760" y="5751576"/>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Religious &amp; traditional leaders</a:t>
            </a:r>
            <a:endParaRPr lang="en-US" sz="850" dirty="0"/>
          </a:p>
        </p:txBody>
      </p:sp>
      <p:sp>
        <p:nvSpPr>
          <p:cNvPr id="31" name="Shape 28"/>
          <p:cNvSpPr/>
          <p:nvPr/>
        </p:nvSpPr>
        <p:spPr>
          <a:xfrm>
            <a:off x="9482328" y="5751576"/>
            <a:ext cx="2194560" cy="402336"/>
          </a:xfrm>
          <a:prstGeom prst="roundRect">
            <a:avLst>
              <a:gd name="adj" fmla="val 50000"/>
            </a:avLst>
          </a:prstGeom>
          <a:solidFill>
            <a:srgbClr val="F8FBF8"/>
          </a:solidFill>
          <a:ln w="12700">
            <a:solidFill>
              <a:srgbClr val="DFEBE0"/>
            </a:solidFill>
            <a:prstDash val="solid"/>
          </a:ln>
        </p:spPr>
        <p:txBody>
          <a:bodyPr/>
          <a:lstStyle/>
          <a:p>
            <a:endParaRPr lang="en-GB"/>
          </a:p>
        </p:txBody>
      </p:sp>
      <p:sp>
        <p:nvSpPr>
          <p:cNvPr id="32" name="Text 29"/>
          <p:cNvSpPr/>
          <p:nvPr/>
        </p:nvSpPr>
        <p:spPr>
          <a:xfrm>
            <a:off x="9528048" y="5751576"/>
            <a:ext cx="2103120" cy="402336"/>
          </a:xfrm>
          <a:prstGeom prst="rect">
            <a:avLst/>
          </a:prstGeom>
          <a:noFill/>
          <a:ln/>
        </p:spPr>
        <p:txBody>
          <a:bodyPr wrap="square" lIns="0" tIns="0" rIns="0" bIns="0" rtlCol="0" anchor="ctr"/>
          <a:lstStyle/>
          <a:p>
            <a:pPr marL="0" indent="0" algn="ctr">
              <a:buNone/>
            </a:pPr>
            <a:r>
              <a:rPr lang="en-US" sz="850" dirty="0">
                <a:solidFill>
                  <a:srgbClr val="3D4A40"/>
                </a:solidFill>
                <a:latin typeface="Lufga" pitchFamily="34" charset="0"/>
                <a:ea typeface="Lufga" pitchFamily="34" charset="-122"/>
                <a:cs typeface="Lufga" pitchFamily="34" charset="-120"/>
              </a:rPr>
              <a:t>Community &amp; civil society</a:t>
            </a:r>
            <a:endParaRPr lang="en-US" sz="850" dirty="0"/>
          </a:p>
        </p:txBody>
      </p:sp>
      <p:sp>
        <p:nvSpPr>
          <p:cNvPr id="33" name="Text 30"/>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34" name="Text 31"/>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17</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FROM FINDINGS TO ACTION</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Recommendations — Who Must Do What (1 of 2)</a:t>
            </a:r>
            <a:endParaRPr lang="en-US" sz="2900" dirty="0"/>
          </a:p>
        </p:txBody>
      </p:sp>
      <p:sp>
        <p:nvSpPr>
          <p:cNvPr id="4" name="Shape 2"/>
          <p:cNvSpPr/>
          <p:nvPr/>
        </p:nvSpPr>
        <p:spPr>
          <a:xfrm>
            <a:off x="502920" y="1691640"/>
            <a:ext cx="3657600" cy="4297680"/>
          </a:xfrm>
          <a:prstGeom prst="roundRect">
            <a:avLst>
              <a:gd name="adj" fmla="val 3000"/>
            </a:avLst>
          </a:prstGeom>
          <a:solidFill>
            <a:srgbClr val="F8FBF8"/>
          </a:solidFill>
          <a:ln w="12700">
            <a:solidFill>
              <a:srgbClr val="DFEBE0"/>
            </a:solidFill>
            <a:prstDash val="solid"/>
          </a:ln>
        </p:spPr>
        <p:txBody>
          <a:bodyPr/>
          <a:lstStyle/>
          <a:p>
            <a:endParaRPr lang="en-GB"/>
          </a:p>
        </p:txBody>
      </p:sp>
      <p:sp>
        <p:nvSpPr>
          <p:cNvPr id="5" name="Shape 3"/>
          <p:cNvSpPr/>
          <p:nvPr/>
        </p:nvSpPr>
        <p:spPr>
          <a:xfrm>
            <a:off x="795528" y="2011680"/>
            <a:ext cx="713232" cy="713232"/>
          </a:xfrm>
          <a:prstGeom prst="ellipse">
            <a:avLst/>
          </a:prstGeom>
          <a:solidFill>
            <a:srgbClr val="119549"/>
          </a:solidFill>
          <a:ln/>
        </p:spPr>
        <p:txBody>
          <a:bodyPr/>
          <a:lstStyle/>
          <a:p>
            <a:endParaRPr lang="en-GB"/>
          </a:p>
        </p:txBody>
      </p:sp>
      <p:pic>
        <p:nvPicPr>
          <p:cNvPr id="6" name="Image 0" descr="assets/icons/landmark_white.png"/>
          <p:cNvPicPr>
            <a:picLocks noChangeAspect="1"/>
          </p:cNvPicPr>
          <p:nvPr/>
        </p:nvPicPr>
        <p:blipFill>
          <a:blip r:embed="rId3"/>
          <a:stretch>
            <a:fillRect/>
          </a:stretch>
        </p:blipFill>
        <p:spPr>
          <a:xfrm>
            <a:off x="980968" y="2197120"/>
            <a:ext cx="342351" cy="342351"/>
          </a:xfrm>
          <a:prstGeom prst="rect">
            <a:avLst/>
          </a:prstGeom>
        </p:spPr>
      </p:pic>
      <p:sp>
        <p:nvSpPr>
          <p:cNvPr id="7" name="Text 4"/>
          <p:cNvSpPr/>
          <p:nvPr/>
        </p:nvSpPr>
        <p:spPr>
          <a:xfrm>
            <a:off x="795528"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National Governments &amp; Policymakers</a:t>
            </a:r>
            <a:endParaRPr lang="en-US" sz="1450" dirty="0"/>
          </a:p>
        </p:txBody>
      </p:sp>
      <p:sp>
        <p:nvSpPr>
          <p:cNvPr id="8" name="Text 5"/>
          <p:cNvSpPr/>
          <p:nvPr/>
        </p:nvSpPr>
        <p:spPr>
          <a:xfrm>
            <a:off x="795528"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Make green skills a national priority: align education, labour, climate and industrial policies, strengthen labour-market intelligence, update NQFs and finance system-wide training reform.</a:t>
            </a:r>
            <a:endParaRPr lang="en-US" sz="1100" dirty="0"/>
          </a:p>
        </p:txBody>
      </p:sp>
      <p:sp>
        <p:nvSpPr>
          <p:cNvPr id="9" name="Shape 6"/>
          <p:cNvSpPr/>
          <p:nvPr/>
        </p:nvSpPr>
        <p:spPr>
          <a:xfrm>
            <a:off x="4407408" y="1691640"/>
            <a:ext cx="3657600" cy="4297680"/>
          </a:xfrm>
          <a:prstGeom prst="roundRect">
            <a:avLst>
              <a:gd name="adj" fmla="val 3000"/>
            </a:avLst>
          </a:prstGeom>
          <a:solidFill>
            <a:srgbClr val="F0F8F1"/>
          </a:solidFill>
          <a:ln w="12700">
            <a:solidFill>
              <a:srgbClr val="DFEBE0"/>
            </a:solidFill>
            <a:prstDash val="solid"/>
          </a:ln>
        </p:spPr>
        <p:txBody>
          <a:bodyPr/>
          <a:lstStyle/>
          <a:p>
            <a:endParaRPr lang="en-GB"/>
          </a:p>
        </p:txBody>
      </p:sp>
      <p:sp>
        <p:nvSpPr>
          <p:cNvPr id="10" name="Shape 7"/>
          <p:cNvSpPr/>
          <p:nvPr/>
        </p:nvSpPr>
        <p:spPr>
          <a:xfrm>
            <a:off x="4700016" y="2011680"/>
            <a:ext cx="713232" cy="713232"/>
          </a:xfrm>
          <a:prstGeom prst="ellipse">
            <a:avLst/>
          </a:prstGeom>
          <a:solidFill>
            <a:srgbClr val="119549"/>
          </a:solidFill>
          <a:ln/>
        </p:spPr>
        <p:txBody>
          <a:bodyPr/>
          <a:lstStyle/>
          <a:p>
            <a:endParaRPr lang="en-GB"/>
          </a:p>
        </p:txBody>
      </p:sp>
      <p:pic>
        <p:nvPicPr>
          <p:cNvPr id="11" name="Image 1" descr="assets/icons/award_white.png"/>
          <p:cNvPicPr>
            <a:picLocks noChangeAspect="1"/>
          </p:cNvPicPr>
          <p:nvPr/>
        </p:nvPicPr>
        <p:blipFill>
          <a:blip r:embed="rId4"/>
          <a:stretch>
            <a:fillRect/>
          </a:stretch>
        </p:blipFill>
        <p:spPr>
          <a:xfrm>
            <a:off x="4885456" y="2197120"/>
            <a:ext cx="342351" cy="342351"/>
          </a:xfrm>
          <a:prstGeom prst="rect">
            <a:avLst/>
          </a:prstGeom>
        </p:spPr>
      </p:pic>
      <p:sp>
        <p:nvSpPr>
          <p:cNvPr id="12" name="Text 8"/>
          <p:cNvSpPr/>
          <p:nvPr/>
        </p:nvSpPr>
        <p:spPr>
          <a:xfrm>
            <a:off x="4700016"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National Qualifications Authorities</a:t>
            </a:r>
            <a:endParaRPr lang="en-US" sz="1450" dirty="0"/>
          </a:p>
        </p:txBody>
      </p:sp>
      <p:sp>
        <p:nvSpPr>
          <p:cNvPr id="13" name="Text 9"/>
          <p:cNvSpPr/>
          <p:nvPr/>
        </p:nvSpPr>
        <p:spPr>
          <a:xfrm>
            <a:off x="4700016"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Revise occupational standards and qualifications to embed green competences, strengthen RPL and quality assurance, and align national systems with ACQF green-competency frameworks.</a:t>
            </a:r>
            <a:endParaRPr lang="en-US" sz="1100" dirty="0"/>
          </a:p>
        </p:txBody>
      </p:sp>
      <p:sp>
        <p:nvSpPr>
          <p:cNvPr id="14" name="Shape 10"/>
          <p:cNvSpPr/>
          <p:nvPr/>
        </p:nvSpPr>
        <p:spPr>
          <a:xfrm>
            <a:off x="8311896" y="1691640"/>
            <a:ext cx="3657600" cy="4297680"/>
          </a:xfrm>
          <a:prstGeom prst="roundRect">
            <a:avLst>
              <a:gd name="adj" fmla="val 3000"/>
            </a:avLst>
          </a:prstGeom>
          <a:solidFill>
            <a:srgbClr val="F8FBF8"/>
          </a:solidFill>
          <a:ln w="12700">
            <a:solidFill>
              <a:srgbClr val="DFEBE0"/>
            </a:solidFill>
            <a:prstDash val="solid"/>
          </a:ln>
        </p:spPr>
        <p:txBody>
          <a:bodyPr/>
          <a:lstStyle/>
          <a:p>
            <a:endParaRPr lang="en-GB"/>
          </a:p>
        </p:txBody>
      </p:sp>
      <p:sp>
        <p:nvSpPr>
          <p:cNvPr id="15" name="Shape 11"/>
          <p:cNvSpPr/>
          <p:nvPr/>
        </p:nvSpPr>
        <p:spPr>
          <a:xfrm>
            <a:off x="8604504" y="2011680"/>
            <a:ext cx="713232" cy="713232"/>
          </a:xfrm>
          <a:prstGeom prst="ellipse">
            <a:avLst/>
          </a:prstGeom>
          <a:solidFill>
            <a:srgbClr val="119549"/>
          </a:solidFill>
          <a:ln/>
        </p:spPr>
        <p:txBody>
          <a:bodyPr/>
          <a:lstStyle/>
          <a:p>
            <a:endParaRPr lang="en-GB"/>
          </a:p>
        </p:txBody>
      </p:sp>
      <p:pic>
        <p:nvPicPr>
          <p:cNvPr id="16" name="Image 2" descr="assets/icons/university_white.png"/>
          <p:cNvPicPr>
            <a:picLocks noChangeAspect="1"/>
          </p:cNvPicPr>
          <p:nvPr/>
        </p:nvPicPr>
        <p:blipFill>
          <a:blip r:embed="rId5"/>
          <a:stretch>
            <a:fillRect/>
          </a:stretch>
        </p:blipFill>
        <p:spPr>
          <a:xfrm>
            <a:off x="8789944" y="2197120"/>
            <a:ext cx="342351" cy="342351"/>
          </a:xfrm>
          <a:prstGeom prst="rect">
            <a:avLst/>
          </a:prstGeom>
        </p:spPr>
      </p:pic>
      <p:sp>
        <p:nvSpPr>
          <p:cNvPr id="17" name="Text 12"/>
          <p:cNvSpPr/>
          <p:nvPr/>
        </p:nvSpPr>
        <p:spPr>
          <a:xfrm>
            <a:off x="8604504"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Universities, Polytechnics &amp; TVET Centres</a:t>
            </a:r>
            <a:endParaRPr lang="en-US" sz="1450" dirty="0"/>
          </a:p>
        </p:txBody>
      </p:sp>
      <p:sp>
        <p:nvSpPr>
          <p:cNvPr id="18" name="Text 13"/>
          <p:cNvSpPr/>
          <p:nvPr/>
        </p:nvSpPr>
        <p:spPr>
          <a:xfrm>
            <a:off x="8604504"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Mainstream sustainability across curricula, expand practical green training infrastructure, invest in educator capacity and deepen industry-linked, work-based learning.</a:t>
            </a:r>
            <a:endParaRPr lang="en-US" sz="1100" dirty="0"/>
          </a:p>
        </p:txBody>
      </p:sp>
      <p:sp>
        <p:nvSpPr>
          <p:cNvPr id="19" name="Text 14"/>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0" name="Text 15"/>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18</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FROM FINDINGS TO ACTION</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Recommendations — Who Must Do What (2 of 2)</a:t>
            </a:r>
            <a:endParaRPr lang="en-US" sz="2900" dirty="0"/>
          </a:p>
        </p:txBody>
      </p:sp>
      <p:sp>
        <p:nvSpPr>
          <p:cNvPr id="4" name="Shape 2"/>
          <p:cNvSpPr/>
          <p:nvPr/>
        </p:nvSpPr>
        <p:spPr>
          <a:xfrm>
            <a:off x="502920" y="1691640"/>
            <a:ext cx="3657600" cy="4297680"/>
          </a:xfrm>
          <a:prstGeom prst="roundRect">
            <a:avLst>
              <a:gd name="adj" fmla="val 3000"/>
            </a:avLst>
          </a:prstGeom>
          <a:solidFill>
            <a:srgbClr val="F8FBF8"/>
          </a:solidFill>
          <a:ln w="12700">
            <a:solidFill>
              <a:srgbClr val="DFEBE0"/>
            </a:solidFill>
            <a:prstDash val="solid"/>
          </a:ln>
        </p:spPr>
        <p:txBody>
          <a:bodyPr/>
          <a:lstStyle/>
          <a:p>
            <a:endParaRPr lang="en-GB"/>
          </a:p>
        </p:txBody>
      </p:sp>
      <p:sp>
        <p:nvSpPr>
          <p:cNvPr id="5" name="Shape 3"/>
          <p:cNvSpPr/>
          <p:nvPr/>
        </p:nvSpPr>
        <p:spPr>
          <a:xfrm>
            <a:off x="795528" y="2011680"/>
            <a:ext cx="713232" cy="713232"/>
          </a:xfrm>
          <a:prstGeom prst="ellipse">
            <a:avLst/>
          </a:prstGeom>
          <a:solidFill>
            <a:srgbClr val="119549"/>
          </a:solidFill>
          <a:ln/>
        </p:spPr>
        <p:txBody>
          <a:bodyPr/>
          <a:lstStyle/>
          <a:p>
            <a:endParaRPr lang="en-GB"/>
          </a:p>
        </p:txBody>
      </p:sp>
      <p:pic>
        <p:nvPicPr>
          <p:cNvPr id="6" name="Image 0" descr="assets/icons/industry_white.png"/>
          <p:cNvPicPr>
            <a:picLocks noChangeAspect="1"/>
          </p:cNvPicPr>
          <p:nvPr/>
        </p:nvPicPr>
        <p:blipFill>
          <a:blip r:embed="rId3"/>
          <a:stretch>
            <a:fillRect/>
          </a:stretch>
        </p:blipFill>
        <p:spPr>
          <a:xfrm>
            <a:off x="980968" y="2197120"/>
            <a:ext cx="342351" cy="342351"/>
          </a:xfrm>
          <a:prstGeom prst="rect">
            <a:avLst/>
          </a:prstGeom>
        </p:spPr>
      </p:pic>
      <p:sp>
        <p:nvSpPr>
          <p:cNvPr id="7" name="Text 4"/>
          <p:cNvSpPr/>
          <p:nvPr/>
        </p:nvSpPr>
        <p:spPr>
          <a:xfrm>
            <a:off x="795528"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Industry &amp; the Private Sector</a:t>
            </a:r>
            <a:endParaRPr lang="en-US" sz="1450" dirty="0"/>
          </a:p>
        </p:txBody>
      </p:sp>
      <p:sp>
        <p:nvSpPr>
          <p:cNvPr id="8" name="Text 5"/>
          <p:cNvSpPr/>
          <p:nvPr/>
        </p:nvSpPr>
        <p:spPr>
          <a:xfrm>
            <a:off x="795528"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Co-design green curricula, open practical training opportunities, align workforce strategies with climate priorities and support sector skills councils for green transitions.</a:t>
            </a:r>
            <a:endParaRPr lang="en-US" sz="1100" dirty="0"/>
          </a:p>
        </p:txBody>
      </p:sp>
      <p:sp>
        <p:nvSpPr>
          <p:cNvPr id="9" name="Shape 6"/>
          <p:cNvSpPr/>
          <p:nvPr/>
        </p:nvSpPr>
        <p:spPr>
          <a:xfrm>
            <a:off x="4407408" y="1691640"/>
            <a:ext cx="3657600" cy="4297680"/>
          </a:xfrm>
          <a:prstGeom prst="roundRect">
            <a:avLst>
              <a:gd name="adj" fmla="val 3000"/>
            </a:avLst>
          </a:prstGeom>
          <a:solidFill>
            <a:srgbClr val="F0F8F1"/>
          </a:solidFill>
          <a:ln w="12700">
            <a:solidFill>
              <a:srgbClr val="DFEBE0"/>
            </a:solidFill>
            <a:prstDash val="solid"/>
          </a:ln>
        </p:spPr>
        <p:txBody>
          <a:bodyPr/>
          <a:lstStyle/>
          <a:p>
            <a:endParaRPr lang="en-GB"/>
          </a:p>
        </p:txBody>
      </p:sp>
      <p:sp>
        <p:nvSpPr>
          <p:cNvPr id="10" name="Shape 7"/>
          <p:cNvSpPr/>
          <p:nvPr/>
        </p:nvSpPr>
        <p:spPr>
          <a:xfrm>
            <a:off x="4700016" y="2011680"/>
            <a:ext cx="713232" cy="713232"/>
          </a:xfrm>
          <a:prstGeom prst="ellipse">
            <a:avLst/>
          </a:prstGeom>
          <a:solidFill>
            <a:srgbClr val="119549"/>
          </a:solidFill>
          <a:ln/>
        </p:spPr>
        <p:txBody>
          <a:bodyPr/>
          <a:lstStyle/>
          <a:p>
            <a:endParaRPr lang="en-GB"/>
          </a:p>
        </p:txBody>
      </p:sp>
      <p:pic>
        <p:nvPicPr>
          <p:cNvPr id="11" name="Image 1" descr="assets/icons/helping_white.png"/>
          <p:cNvPicPr>
            <a:picLocks noChangeAspect="1"/>
          </p:cNvPicPr>
          <p:nvPr/>
        </p:nvPicPr>
        <p:blipFill>
          <a:blip r:embed="rId4"/>
          <a:stretch>
            <a:fillRect/>
          </a:stretch>
        </p:blipFill>
        <p:spPr>
          <a:xfrm>
            <a:off x="4885456" y="2197120"/>
            <a:ext cx="342351" cy="342351"/>
          </a:xfrm>
          <a:prstGeom prst="rect">
            <a:avLst/>
          </a:prstGeom>
        </p:spPr>
      </p:pic>
      <p:sp>
        <p:nvSpPr>
          <p:cNvPr id="12" name="Text 8"/>
          <p:cNvSpPr/>
          <p:nvPr/>
        </p:nvSpPr>
        <p:spPr>
          <a:xfrm>
            <a:off x="4700016"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Youth, Students &amp; Community Actors</a:t>
            </a:r>
            <a:endParaRPr lang="en-US" sz="1450" dirty="0"/>
          </a:p>
        </p:txBody>
      </p:sp>
      <p:sp>
        <p:nvSpPr>
          <p:cNvPr id="13" name="Text 9"/>
          <p:cNvSpPr/>
          <p:nvPr/>
        </p:nvSpPr>
        <p:spPr>
          <a:xfrm>
            <a:off x="4700016"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Ensure youth inclusion in decision-making, expand green career pathways and flexible learning, back youth-led climate initiatives and recognise community knowledge through RPL.</a:t>
            </a:r>
            <a:endParaRPr lang="en-US" sz="1100" dirty="0"/>
          </a:p>
        </p:txBody>
      </p:sp>
      <p:sp>
        <p:nvSpPr>
          <p:cNvPr id="14" name="Shape 10"/>
          <p:cNvSpPr/>
          <p:nvPr/>
        </p:nvSpPr>
        <p:spPr>
          <a:xfrm>
            <a:off x="8311896" y="1691640"/>
            <a:ext cx="3657600" cy="4297680"/>
          </a:xfrm>
          <a:prstGeom prst="roundRect">
            <a:avLst>
              <a:gd name="adj" fmla="val 3000"/>
            </a:avLst>
          </a:prstGeom>
          <a:solidFill>
            <a:srgbClr val="F8FBF8"/>
          </a:solidFill>
          <a:ln w="12700">
            <a:solidFill>
              <a:srgbClr val="DFEBE0"/>
            </a:solidFill>
            <a:prstDash val="solid"/>
          </a:ln>
        </p:spPr>
        <p:txBody>
          <a:bodyPr/>
          <a:lstStyle/>
          <a:p>
            <a:endParaRPr lang="en-GB"/>
          </a:p>
        </p:txBody>
      </p:sp>
      <p:sp>
        <p:nvSpPr>
          <p:cNvPr id="15" name="Shape 11"/>
          <p:cNvSpPr/>
          <p:nvPr/>
        </p:nvSpPr>
        <p:spPr>
          <a:xfrm>
            <a:off x="8604504" y="2011680"/>
            <a:ext cx="713232" cy="713232"/>
          </a:xfrm>
          <a:prstGeom prst="ellipse">
            <a:avLst/>
          </a:prstGeom>
          <a:solidFill>
            <a:srgbClr val="119549"/>
          </a:solidFill>
          <a:ln/>
        </p:spPr>
        <p:txBody>
          <a:bodyPr/>
          <a:lstStyle/>
          <a:p>
            <a:endParaRPr lang="en-GB"/>
          </a:p>
        </p:txBody>
      </p:sp>
      <p:pic>
        <p:nvPicPr>
          <p:cNvPr id="16" name="Image 2" descr="assets/icons/globe_white.png"/>
          <p:cNvPicPr>
            <a:picLocks noChangeAspect="1"/>
          </p:cNvPicPr>
          <p:nvPr/>
        </p:nvPicPr>
        <p:blipFill>
          <a:blip r:embed="rId5"/>
          <a:stretch>
            <a:fillRect/>
          </a:stretch>
        </p:blipFill>
        <p:spPr>
          <a:xfrm>
            <a:off x="8789944" y="2197120"/>
            <a:ext cx="342351" cy="342351"/>
          </a:xfrm>
          <a:prstGeom prst="rect">
            <a:avLst/>
          </a:prstGeom>
        </p:spPr>
      </p:pic>
      <p:sp>
        <p:nvSpPr>
          <p:cNvPr id="17" name="Text 12"/>
          <p:cNvSpPr/>
          <p:nvPr/>
        </p:nvSpPr>
        <p:spPr>
          <a:xfrm>
            <a:off x="8604504" y="2926080"/>
            <a:ext cx="3108960" cy="777240"/>
          </a:xfrm>
          <a:prstGeom prst="rect">
            <a:avLst/>
          </a:prstGeom>
          <a:noFill/>
          <a:ln/>
        </p:spPr>
        <p:txBody>
          <a:bodyPr wrap="square" lIns="0" tIns="0" rIns="0" bIns="0" rtlCol="0" anchor="ctr"/>
          <a:lstStyle/>
          <a:p>
            <a:pPr marL="0" indent="0">
              <a:lnSpc>
                <a:spcPct val="105000"/>
              </a:lnSpc>
              <a:buNone/>
            </a:pPr>
            <a:r>
              <a:rPr lang="en-US" sz="1450" b="1" dirty="0">
                <a:solidFill>
                  <a:srgbClr val="1C2A20"/>
                </a:solidFill>
                <a:latin typeface="Lufga" pitchFamily="34" charset="0"/>
                <a:ea typeface="Lufga" pitchFamily="34" charset="-122"/>
                <a:cs typeface="Lufga" pitchFamily="34" charset="-120"/>
              </a:rPr>
              <a:t>ACQF II Implementation</a:t>
            </a:r>
            <a:endParaRPr lang="en-US" sz="1450" dirty="0"/>
          </a:p>
        </p:txBody>
      </p:sp>
      <p:sp>
        <p:nvSpPr>
          <p:cNvPr id="18" name="Text 13"/>
          <p:cNvSpPr/>
          <p:nvPr/>
        </p:nvSpPr>
        <p:spPr>
          <a:xfrm>
            <a:off x="8604504" y="3794760"/>
            <a:ext cx="3108960" cy="2057400"/>
          </a:xfrm>
          <a:prstGeom prst="rect">
            <a:avLst/>
          </a:prstGeom>
          <a:noFill/>
          <a:ln/>
        </p:spPr>
        <p:txBody>
          <a:bodyPr wrap="square" lIns="0" tIns="0" rIns="0" bIns="0" rtlCol="0" anchor="ctr"/>
          <a:lstStyle/>
          <a:p>
            <a:pPr marL="0" indent="0">
              <a:lnSpc>
                <a:spcPct val="118000"/>
              </a:lnSpc>
              <a:buNone/>
            </a:pPr>
            <a:r>
              <a:rPr lang="en-US" sz="1100" dirty="0">
                <a:solidFill>
                  <a:srgbClr val="3D4A40"/>
                </a:solidFill>
                <a:latin typeface="Lufga" pitchFamily="34" charset="0"/>
                <a:ea typeface="Lufga" pitchFamily="34" charset="-122"/>
                <a:cs typeface="Lufga" pitchFamily="34" charset="-120"/>
              </a:rPr>
              <a:t>Strengthen continental coordination through harmonised frameworks, expanded RPL, targeted technical assistance, peer learning and learner-mobility mechanisms.</a:t>
            </a:r>
            <a:endParaRPr lang="en-US" sz="1100" dirty="0"/>
          </a:p>
        </p:txBody>
      </p:sp>
      <p:sp>
        <p:nvSpPr>
          <p:cNvPr id="19" name="Text 14"/>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0" name="Text 15"/>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19</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marL="0" indent="0">
              <a:buNone/>
            </a:pPr>
            <a:r>
              <a:rPr lang="en-US" sz="1150" b="1" kern="0" spc="200" dirty="0">
                <a:solidFill>
                  <a:srgbClr val="119549"/>
                </a:solidFill>
                <a:latin typeface="Lufga" pitchFamily="34" charset="0"/>
                <a:ea typeface="Lufga" pitchFamily="34" charset="-122"/>
                <a:cs typeface="Lufga" pitchFamily="34" charset="-120"/>
              </a:rPr>
              <a:t>DISSEMINATION</a:t>
            </a:r>
            <a:endParaRPr lang="en-US" sz="1150" dirty="0"/>
          </a:p>
        </p:txBody>
      </p:sp>
      <p:sp>
        <p:nvSpPr>
          <p:cNvPr id="3" name="Text 1"/>
          <p:cNvSpPr/>
          <p:nvPr/>
        </p:nvSpPr>
        <p:spPr>
          <a:xfrm>
            <a:off x="502920" y="658368"/>
            <a:ext cx="11155680" cy="685800"/>
          </a:xfrm>
          <a:prstGeom prst="rect">
            <a:avLst/>
          </a:prstGeom>
          <a:noFill/>
          <a:ln/>
        </p:spPr>
        <p:txBody>
          <a:bodyPr wrap="square" lIns="0" tIns="0" rIns="0" bIns="0" rtlCol="0" anchor="ctr"/>
          <a:lstStyle/>
          <a:p>
            <a:pPr marL="0" indent="0">
              <a:buNone/>
            </a:pPr>
            <a:r>
              <a:rPr lang="en-US" sz="2900" b="1" dirty="0">
                <a:solidFill>
                  <a:srgbClr val="1C2A20"/>
                </a:solidFill>
                <a:latin typeface="Lufga" pitchFamily="34" charset="0"/>
                <a:ea typeface="Lufga" pitchFamily="34" charset="-122"/>
                <a:cs typeface="Lufga" pitchFamily="34" charset="-120"/>
              </a:rPr>
              <a:t>Take Them With You — Scan &amp; Download</a:t>
            </a:r>
            <a:endParaRPr lang="en-US" sz="2900" dirty="0"/>
          </a:p>
        </p:txBody>
      </p:sp>
      <p:sp>
        <p:nvSpPr>
          <p:cNvPr id="4" name="Shape 2"/>
          <p:cNvSpPr/>
          <p:nvPr/>
        </p:nvSpPr>
        <p:spPr>
          <a:xfrm>
            <a:off x="640080" y="1600200"/>
            <a:ext cx="3520440" cy="4160520"/>
          </a:xfrm>
          <a:prstGeom prst="roundRect">
            <a:avLst>
              <a:gd name="adj" fmla="val 3117"/>
            </a:avLst>
          </a:prstGeom>
          <a:solidFill>
            <a:srgbClr val="F8FBF8"/>
          </a:solidFill>
          <a:ln w="12700">
            <a:solidFill>
              <a:srgbClr val="DFEBE0"/>
            </a:solidFill>
            <a:prstDash val="solid"/>
          </a:ln>
        </p:spPr>
        <p:txBody>
          <a:bodyPr/>
          <a:lstStyle/>
          <a:p>
            <a:endParaRPr lang="en-GB"/>
          </a:p>
        </p:txBody>
      </p:sp>
      <p:pic>
        <p:nvPicPr>
          <p:cNvPr id="6" name="Image 1" descr="assets/qr_concept.jpg"/>
          <p:cNvPicPr>
            <a:picLocks noChangeAspect="1"/>
          </p:cNvPicPr>
          <p:nvPr/>
        </p:nvPicPr>
        <p:blipFill>
          <a:blip r:embed="rId3"/>
          <a:stretch>
            <a:fillRect/>
          </a:stretch>
        </p:blipFill>
        <p:spPr>
          <a:xfrm>
            <a:off x="2560320" y="2148840"/>
            <a:ext cx="1417320" cy="1417320"/>
          </a:xfrm>
          <a:prstGeom prst="rect">
            <a:avLst/>
          </a:prstGeom>
        </p:spPr>
      </p:pic>
      <p:sp>
        <p:nvSpPr>
          <p:cNvPr id="7" name="Text 3"/>
          <p:cNvSpPr/>
          <p:nvPr/>
        </p:nvSpPr>
        <p:spPr>
          <a:xfrm>
            <a:off x="2560320" y="3611880"/>
            <a:ext cx="1417320" cy="256032"/>
          </a:xfrm>
          <a:prstGeom prst="rect">
            <a:avLst/>
          </a:prstGeom>
          <a:noFill/>
          <a:ln/>
        </p:spPr>
        <p:txBody>
          <a:bodyPr wrap="square" lIns="0" tIns="0" rIns="0" bIns="0" rtlCol="0" anchor="ctr"/>
          <a:lstStyle/>
          <a:p>
            <a:pPr marL="0" indent="0" algn="ctr">
              <a:buNone/>
            </a:pPr>
            <a:r>
              <a:rPr lang="en-US" sz="900" b="1" kern="0" spc="200" dirty="0">
                <a:solidFill>
                  <a:srgbClr val="119549"/>
                </a:solidFill>
                <a:latin typeface="Lufga" pitchFamily="34" charset="0"/>
                <a:ea typeface="Lufga" pitchFamily="34" charset="-122"/>
                <a:cs typeface="Lufga" pitchFamily="34" charset="-120"/>
              </a:rPr>
              <a:t>SCAN ME</a:t>
            </a:r>
            <a:endParaRPr lang="en-US" sz="900" dirty="0"/>
          </a:p>
        </p:txBody>
      </p:sp>
      <p:sp>
        <p:nvSpPr>
          <p:cNvPr id="8" name="Text 4"/>
          <p:cNvSpPr/>
          <p:nvPr/>
        </p:nvSpPr>
        <p:spPr>
          <a:xfrm>
            <a:off x="914400" y="4160520"/>
            <a:ext cx="2971800" cy="603504"/>
          </a:xfrm>
          <a:prstGeom prst="rect">
            <a:avLst/>
          </a:prstGeom>
          <a:noFill/>
          <a:ln/>
        </p:spPr>
        <p:txBody>
          <a:bodyPr wrap="square" lIns="0" tIns="0" rIns="0" bIns="0" rtlCol="0" anchor="ctr"/>
          <a:lstStyle/>
          <a:p>
            <a:pPr marL="0" indent="0">
              <a:lnSpc>
                <a:spcPct val="103000"/>
              </a:lnSpc>
              <a:buNone/>
            </a:pPr>
            <a:r>
              <a:rPr lang="en-US" sz="1450" b="1" dirty="0">
                <a:solidFill>
                  <a:srgbClr val="1C2A20"/>
                </a:solidFill>
                <a:latin typeface="Lufga" pitchFamily="34" charset="0"/>
                <a:ea typeface="Lufga" pitchFamily="34" charset="-122"/>
                <a:cs typeface="Lufga" pitchFamily="34" charset="-120"/>
              </a:rPr>
              <a:t>Concept Document</a:t>
            </a:r>
            <a:endParaRPr lang="en-US" sz="1450" dirty="0"/>
          </a:p>
        </p:txBody>
      </p:sp>
      <p:sp>
        <p:nvSpPr>
          <p:cNvPr id="9" name="Text 5"/>
          <p:cNvSpPr/>
          <p:nvPr/>
        </p:nvSpPr>
        <p:spPr>
          <a:xfrm>
            <a:off x="914400" y="4892040"/>
            <a:ext cx="2971800" cy="68580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Definition &amp; analytical framework</a:t>
            </a:r>
            <a:endParaRPr lang="en-US" sz="1050" dirty="0"/>
          </a:p>
        </p:txBody>
      </p:sp>
      <p:sp>
        <p:nvSpPr>
          <p:cNvPr id="10" name="Shape 6"/>
          <p:cNvSpPr/>
          <p:nvPr/>
        </p:nvSpPr>
        <p:spPr>
          <a:xfrm>
            <a:off x="4526280" y="1600200"/>
            <a:ext cx="3520440" cy="4160520"/>
          </a:xfrm>
          <a:prstGeom prst="roundRect">
            <a:avLst>
              <a:gd name="adj" fmla="val 3117"/>
            </a:avLst>
          </a:prstGeom>
          <a:solidFill>
            <a:srgbClr val="F8FBF8"/>
          </a:solidFill>
          <a:ln w="12700">
            <a:solidFill>
              <a:srgbClr val="DFEBE0"/>
            </a:solidFill>
            <a:prstDash val="solid"/>
          </a:ln>
        </p:spPr>
        <p:txBody>
          <a:bodyPr/>
          <a:lstStyle/>
          <a:p>
            <a:endParaRPr lang="en-GB"/>
          </a:p>
        </p:txBody>
      </p:sp>
      <p:pic>
        <p:nvPicPr>
          <p:cNvPr id="12" name="Image 3" descr="assets/qr_casebook.jpg"/>
          <p:cNvPicPr>
            <a:picLocks noChangeAspect="1"/>
          </p:cNvPicPr>
          <p:nvPr/>
        </p:nvPicPr>
        <p:blipFill>
          <a:blip r:embed="rId4"/>
          <a:stretch>
            <a:fillRect/>
          </a:stretch>
        </p:blipFill>
        <p:spPr>
          <a:xfrm>
            <a:off x="6446520" y="2148840"/>
            <a:ext cx="1417320" cy="1417320"/>
          </a:xfrm>
          <a:prstGeom prst="rect">
            <a:avLst/>
          </a:prstGeom>
        </p:spPr>
      </p:pic>
      <p:sp>
        <p:nvSpPr>
          <p:cNvPr id="13" name="Text 7"/>
          <p:cNvSpPr/>
          <p:nvPr/>
        </p:nvSpPr>
        <p:spPr>
          <a:xfrm>
            <a:off x="6446520" y="3611880"/>
            <a:ext cx="1417320" cy="256032"/>
          </a:xfrm>
          <a:prstGeom prst="rect">
            <a:avLst/>
          </a:prstGeom>
          <a:noFill/>
          <a:ln/>
        </p:spPr>
        <p:txBody>
          <a:bodyPr wrap="square" lIns="0" tIns="0" rIns="0" bIns="0" rtlCol="0" anchor="ctr"/>
          <a:lstStyle/>
          <a:p>
            <a:pPr marL="0" indent="0" algn="ctr">
              <a:buNone/>
            </a:pPr>
            <a:r>
              <a:rPr lang="en-US" sz="900" b="1" kern="0" spc="200" dirty="0">
                <a:solidFill>
                  <a:srgbClr val="119549"/>
                </a:solidFill>
                <a:latin typeface="Lufga" pitchFamily="34" charset="0"/>
                <a:ea typeface="Lufga" pitchFamily="34" charset="-122"/>
                <a:cs typeface="Lufga" pitchFamily="34" charset="-120"/>
              </a:rPr>
              <a:t>SCAN ME</a:t>
            </a:r>
            <a:endParaRPr lang="en-US" sz="900" dirty="0"/>
          </a:p>
        </p:txBody>
      </p:sp>
      <p:sp>
        <p:nvSpPr>
          <p:cNvPr id="14" name="Text 8"/>
          <p:cNvSpPr/>
          <p:nvPr/>
        </p:nvSpPr>
        <p:spPr>
          <a:xfrm>
            <a:off x="4800600" y="4160520"/>
            <a:ext cx="2971800" cy="603504"/>
          </a:xfrm>
          <a:prstGeom prst="rect">
            <a:avLst/>
          </a:prstGeom>
          <a:noFill/>
          <a:ln/>
        </p:spPr>
        <p:txBody>
          <a:bodyPr wrap="square" lIns="0" tIns="0" rIns="0" bIns="0" rtlCol="0" anchor="ctr"/>
          <a:lstStyle/>
          <a:p>
            <a:pPr marL="0" indent="0">
              <a:lnSpc>
                <a:spcPct val="103000"/>
              </a:lnSpc>
              <a:buNone/>
            </a:pPr>
            <a:r>
              <a:rPr lang="en-US" sz="1450" b="1" dirty="0">
                <a:solidFill>
                  <a:srgbClr val="1C2A20"/>
                </a:solidFill>
                <a:latin typeface="Lufga" pitchFamily="34" charset="0"/>
                <a:ea typeface="Lufga" pitchFamily="34" charset="-122"/>
                <a:cs typeface="Lufga" pitchFamily="34" charset="-120"/>
              </a:rPr>
              <a:t>Case Book of Good Practices</a:t>
            </a:r>
            <a:endParaRPr lang="en-US" sz="1450" dirty="0"/>
          </a:p>
        </p:txBody>
      </p:sp>
      <p:sp>
        <p:nvSpPr>
          <p:cNvPr id="15" name="Text 9"/>
          <p:cNvSpPr/>
          <p:nvPr/>
        </p:nvSpPr>
        <p:spPr>
          <a:xfrm>
            <a:off x="4800600" y="4892040"/>
            <a:ext cx="2971800" cy="68580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Six featured practices from across Africa</a:t>
            </a:r>
            <a:endParaRPr lang="en-US" sz="1050" dirty="0"/>
          </a:p>
        </p:txBody>
      </p:sp>
      <p:sp>
        <p:nvSpPr>
          <p:cNvPr id="16" name="Shape 10"/>
          <p:cNvSpPr/>
          <p:nvPr/>
        </p:nvSpPr>
        <p:spPr>
          <a:xfrm>
            <a:off x="8412480" y="1600200"/>
            <a:ext cx="3520440" cy="4160520"/>
          </a:xfrm>
          <a:prstGeom prst="roundRect">
            <a:avLst>
              <a:gd name="adj" fmla="val 3117"/>
            </a:avLst>
          </a:prstGeom>
          <a:solidFill>
            <a:srgbClr val="F8FBF8"/>
          </a:solidFill>
          <a:ln w="12700">
            <a:solidFill>
              <a:srgbClr val="DFEBE0"/>
            </a:solidFill>
            <a:prstDash val="solid"/>
          </a:ln>
        </p:spPr>
        <p:txBody>
          <a:bodyPr/>
          <a:lstStyle/>
          <a:p>
            <a:endParaRPr lang="en-GB"/>
          </a:p>
        </p:txBody>
      </p:sp>
      <p:pic>
        <p:nvPicPr>
          <p:cNvPr id="17" name="Image 4" descr="assets/cover_toolkit.jpg"/>
          <p:cNvPicPr>
            <a:picLocks noChangeAspect="1"/>
          </p:cNvPicPr>
          <p:nvPr/>
        </p:nvPicPr>
        <p:blipFill>
          <a:blip r:embed="rId5"/>
          <a:stretch>
            <a:fillRect/>
          </a:stretch>
        </p:blipFill>
        <p:spPr>
          <a:xfrm>
            <a:off x="8732520" y="1874520"/>
            <a:ext cx="1417320" cy="2002536"/>
          </a:xfrm>
          <a:prstGeom prst="rect">
            <a:avLst/>
          </a:prstGeom>
        </p:spPr>
      </p:pic>
      <p:pic>
        <p:nvPicPr>
          <p:cNvPr id="18" name="Image 5" descr="assets/qr_toolkit.jpg"/>
          <p:cNvPicPr>
            <a:picLocks noChangeAspect="1"/>
          </p:cNvPicPr>
          <p:nvPr/>
        </p:nvPicPr>
        <p:blipFill>
          <a:blip r:embed="rId6"/>
          <a:stretch>
            <a:fillRect/>
          </a:stretch>
        </p:blipFill>
        <p:spPr>
          <a:xfrm>
            <a:off x="10332720" y="2148840"/>
            <a:ext cx="1417320" cy="1417320"/>
          </a:xfrm>
          <a:prstGeom prst="rect">
            <a:avLst/>
          </a:prstGeom>
        </p:spPr>
      </p:pic>
      <p:sp>
        <p:nvSpPr>
          <p:cNvPr id="19" name="Text 11"/>
          <p:cNvSpPr/>
          <p:nvPr/>
        </p:nvSpPr>
        <p:spPr>
          <a:xfrm>
            <a:off x="10332720" y="3611880"/>
            <a:ext cx="1417320" cy="256032"/>
          </a:xfrm>
          <a:prstGeom prst="rect">
            <a:avLst/>
          </a:prstGeom>
          <a:noFill/>
          <a:ln/>
        </p:spPr>
        <p:txBody>
          <a:bodyPr wrap="square" lIns="0" tIns="0" rIns="0" bIns="0" rtlCol="0" anchor="ctr"/>
          <a:lstStyle/>
          <a:p>
            <a:pPr marL="0" indent="0" algn="ctr">
              <a:buNone/>
            </a:pPr>
            <a:r>
              <a:rPr lang="en-US" sz="900" b="1" kern="0" spc="200" dirty="0">
                <a:solidFill>
                  <a:srgbClr val="119549"/>
                </a:solidFill>
                <a:latin typeface="Lufga" pitchFamily="34" charset="0"/>
                <a:ea typeface="Lufga" pitchFamily="34" charset="-122"/>
                <a:cs typeface="Lufga" pitchFamily="34" charset="-120"/>
              </a:rPr>
              <a:t>SCAN ME</a:t>
            </a:r>
            <a:endParaRPr lang="en-US" sz="900" dirty="0"/>
          </a:p>
        </p:txBody>
      </p:sp>
      <p:sp>
        <p:nvSpPr>
          <p:cNvPr id="20" name="Text 12"/>
          <p:cNvSpPr/>
          <p:nvPr/>
        </p:nvSpPr>
        <p:spPr>
          <a:xfrm>
            <a:off x="8686800" y="4160520"/>
            <a:ext cx="2971800" cy="603504"/>
          </a:xfrm>
          <a:prstGeom prst="rect">
            <a:avLst/>
          </a:prstGeom>
          <a:noFill/>
          <a:ln/>
        </p:spPr>
        <p:txBody>
          <a:bodyPr wrap="square" lIns="0" tIns="0" rIns="0" bIns="0" rtlCol="0" anchor="ctr"/>
          <a:lstStyle/>
          <a:p>
            <a:pPr marL="0" indent="0">
              <a:lnSpc>
                <a:spcPct val="103000"/>
              </a:lnSpc>
              <a:buNone/>
            </a:pPr>
            <a:r>
              <a:rPr lang="en-US" sz="1450" b="1" dirty="0">
                <a:solidFill>
                  <a:srgbClr val="1C2A20"/>
                </a:solidFill>
                <a:latin typeface="Lufga" pitchFamily="34" charset="0"/>
                <a:ea typeface="Lufga" pitchFamily="34" charset="-122"/>
                <a:cs typeface="Lufga" pitchFamily="34" charset="-120"/>
              </a:rPr>
              <a:t>Stakeholder Toolkit</a:t>
            </a:r>
            <a:endParaRPr lang="en-US" sz="1450" dirty="0"/>
          </a:p>
        </p:txBody>
      </p:sp>
      <p:sp>
        <p:nvSpPr>
          <p:cNvPr id="21" name="Text 13"/>
          <p:cNvSpPr/>
          <p:nvPr/>
        </p:nvSpPr>
        <p:spPr>
          <a:xfrm>
            <a:off x="8686800" y="4892040"/>
            <a:ext cx="2971800" cy="685800"/>
          </a:xfrm>
          <a:prstGeom prst="rect">
            <a:avLst/>
          </a:prstGeom>
          <a:noFill/>
          <a:ln/>
        </p:spPr>
        <p:txBody>
          <a:bodyPr wrap="square" lIns="0" tIns="0" rIns="0" bIns="0" rtlCol="0" anchor="ctr"/>
          <a:lstStyle/>
          <a:p>
            <a:pPr marL="0" indent="0">
              <a:lnSpc>
                <a:spcPct val="112000"/>
              </a:lnSpc>
              <a:buNone/>
            </a:pPr>
            <a:r>
              <a:rPr lang="en-US" sz="1050" dirty="0">
                <a:solidFill>
                  <a:srgbClr val="3D4A40"/>
                </a:solidFill>
                <a:latin typeface="Lufga" pitchFamily="34" charset="0"/>
                <a:ea typeface="Lufga" pitchFamily="34" charset="-122"/>
                <a:cs typeface="Lufga" pitchFamily="34" charset="-120"/>
              </a:rPr>
              <a:t>Embedding green skills in systems</a:t>
            </a:r>
            <a:endParaRPr lang="en-US" sz="1050" dirty="0"/>
          </a:p>
        </p:txBody>
      </p:sp>
      <p:sp>
        <p:nvSpPr>
          <p:cNvPr id="22" name="Text 14"/>
          <p:cNvSpPr/>
          <p:nvPr/>
        </p:nvSpPr>
        <p:spPr>
          <a:xfrm>
            <a:off x="640080" y="5943600"/>
            <a:ext cx="10972800" cy="365760"/>
          </a:xfrm>
          <a:prstGeom prst="rect">
            <a:avLst/>
          </a:prstGeom>
          <a:noFill/>
          <a:ln/>
        </p:spPr>
        <p:txBody>
          <a:bodyPr wrap="square" lIns="0" tIns="0" rIns="0" bIns="0" rtlCol="0" anchor="ctr"/>
          <a:lstStyle/>
          <a:p>
            <a:pPr marL="0" indent="0" algn="ctr">
              <a:buNone/>
            </a:pPr>
            <a:r>
              <a:rPr lang="en-US" sz="1250" dirty="0">
                <a:solidFill>
                  <a:srgbClr val="3D4A40"/>
                </a:solidFill>
                <a:latin typeface="Lufga" pitchFamily="34" charset="0"/>
                <a:ea typeface="Lufga" pitchFamily="34" charset="-122"/>
                <a:cs typeface="Lufga" pitchFamily="34" charset="-120"/>
              </a:rPr>
              <a:t>All three deliverables live at  </a:t>
            </a:r>
            <a:r>
              <a:rPr lang="en-US" sz="1250" b="1" dirty="0">
                <a:solidFill>
                  <a:srgbClr val="119549"/>
                </a:solidFill>
                <a:latin typeface="Lufga" pitchFamily="34" charset="0"/>
                <a:ea typeface="Lufga" pitchFamily="34" charset="-122"/>
                <a:cs typeface="Lufga" pitchFamily="34" charset="-120"/>
              </a:rPr>
              <a:t>acqf.africa  →  Resources  →  Research  →  Green Skills</a:t>
            </a:r>
            <a:endParaRPr lang="en-US" sz="1250" dirty="0"/>
          </a:p>
        </p:txBody>
      </p:sp>
      <p:sp>
        <p:nvSpPr>
          <p:cNvPr id="23" name="Text 15"/>
          <p:cNvSpPr/>
          <p:nvPr/>
        </p:nvSpPr>
        <p:spPr>
          <a:xfrm>
            <a:off x="502920" y="6510528"/>
            <a:ext cx="7772400" cy="274320"/>
          </a:xfrm>
          <a:prstGeom prst="rect">
            <a:avLst/>
          </a:prstGeom>
          <a:noFill/>
          <a:ln/>
        </p:spPr>
        <p:txBody>
          <a:bodyPr wrap="square" lIns="0" tIns="0" rIns="0" bIns="0" rtlCol="0" anchor="ctr"/>
          <a:lstStyle/>
          <a:p>
            <a:pPr marL="0" indent="0">
              <a:buNone/>
            </a:pPr>
            <a:r>
              <a:rPr lang="en-US" sz="850" dirty="0">
                <a:solidFill>
                  <a:srgbClr val="7C8A7E"/>
                </a:solidFill>
                <a:latin typeface="Lufga" pitchFamily="34" charset="0"/>
                <a:ea typeface="Lufga" pitchFamily="34" charset="-122"/>
                <a:cs typeface="Lufga" pitchFamily="34" charset="-120"/>
              </a:rPr>
              <a:t>GSQA-UE  ·  Greening Skills and Qualifications in Africa — Users' Engagement</a:t>
            </a:r>
            <a:endParaRPr lang="en-US" sz="850" dirty="0"/>
          </a:p>
        </p:txBody>
      </p:sp>
      <p:sp>
        <p:nvSpPr>
          <p:cNvPr id="24" name="Text 16"/>
          <p:cNvSpPr/>
          <p:nvPr/>
        </p:nvSpPr>
        <p:spPr>
          <a:xfrm>
            <a:off x="11292840" y="6510528"/>
            <a:ext cx="548640" cy="274320"/>
          </a:xfrm>
          <a:prstGeom prst="rect">
            <a:avLst/>
          </a:prstGeom>
          <a:noFill/>
          <a:ln/>
        </p:spPr>
        <p:txBody>
          <a:bodyPr wrap="square" lIns="0" tIns="0" rIns="0" bIns="0" rtlCol="0" anchor="ctr"/>
          <a:lstStyle/>
          <a:p>
            <a:pPr marL="0" indent="0" algn="r">
              <a:buNone/>
            </a:pPr>
            <a:r>
              <a:rPr lang="en-US" sz="900" dirty="0">
                <a:solidFill>
                  <a:srgbClr val="7C8A7E"/>
                </a:solidFill>
                <a:latin typeface="Lufga" pitchFamily="34" charset="0"/>
                <a:ea typeface="Lufga" pitchFamily="34" charset="-122"/>
                <a:cs typeface="Lufga" pitchFamily="34" charset="-120"/>
              </a:rPr>
              <a:t>20</a:t>
            </a:r>
            <a:endParaRPr lang="en-US" sz="900" dirty="0"/>
          </a:p>
        </p:txBody>
      </p:sp>
      <p:pic>
        <p:nvPicPr>
          <p:cNvPr id="26" name="Image 2" descr="assets/cover_casebook.jpg">
            <a:extLst>
              <a:ext uri="{FF2B5EF4-FFF2-40B4-BE49-F238E27FC236}">
                <a16:creationId xmlns:a16="http://schemas.microsoft.com/office/drawing/2014/main" id="{A048C982-E869-0167-E640-78942C443837}"/>
              </a:ext>
            </a:extLst>
          </p:cNvPr>
          <p:cNvPicPr>
            <a:picLocks noChangeAspect="1"/>
          </p:cNvPicPr>
          <p:nvPr/>
        </p:nvPicPr>
        <p:blipFill>
          <a:blip r:embed="rId7"/>
          <a:stretch>
            <a:fillRect/>
          </a:stretch>
        </p:blipFill>
        <p:spPr>
          <a:xfrm>
            <a:off x="891540" y="1930203"/>
            <a:ext cx="1417320" cy="2002536"/>
          </a:xfrm>
          <a:prstGeom prst="rect">
            <a:avLst/>
          </a:prstGeom>
        </p:spPr>
      </p:pic>
      <p:pic>
        <p:nvPicPr>
          <p:cNvPr id="28" name="Google Shape;165;p5">
            <a:extLst>
              <a:ext uri="{FF2B5EF4-FFF2-40B4-BE49-F238E27FC236}">
                <a16:creationId xmlns:a16="http://schemas.microsoft.com/office/drawing/2014/main" id="{76BCA232-B9C0-C34D-6DF1-637BB1F95971}"/>
              </a:ext>
            </a:extLst>
          </p:cNvPr>
          <p:cNvPicPr preferRelativeResize="0"/>
          <p:nvPr/>
        </p:nvPicPr>
        <p:blipFill>
          <a:blip r:embed="rId8">
            <a:alphaModFix/>
            <a:extLst>
              <a:ext uri="{28A0092B-C50C-407E-A947-70E740481C1C}">
                <a14:useLocalDpi xmlns:a14="http://schemas.microsoft.com/office/drawing/2010/main" val="0"/>
              </a:ext>
            </a:extLst>
          </a:blip>
          <a:srcRect/>
          <a:stretch/>
        </p:blipFill>
        <p:spPr>
          <a:xfrm>
            <a:off x="4691340" y="1996498"/>
            <a:ext cx="1572300" cy="20291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0B5B2E"/>
        </a:solidFill>
        <a:effectLst/>
      </p:bgPr>
    </p:bg>
    <p:spTree>
      <p:nvGrpSpPr>
        <p:cNvPr id="1" name=""/>
        <p:cNvGrpSpPr/>
        <p:nvPr/>
      </p:nvGrpSpPr>
      <p:grpSpPr>
        <a:xfrm>
          <a:off x="0" y="0"/>
          <a:ext cx="0" cy="0"/>
          <a:chOff x="0" y="0"/>
          <a:chExt cx="0" cy="0"/>
        </a:xfrm>
      </p:grpSpPr>
      <p:sp>
        <p:nvSpPr>
          <p:cNvPr id="2" name="Text 0"/>
          <p:cNvSpPr/>
          <p:nvPr/>
        </p:nvSpPr>
        <p:spPr>
          <a:xfrm>
            <a:off x="7589520" y="1280160"/>
            <a:ext cx="4754880" cy="4389120"/>
          </a:xfrm>
          <a:prstGeom prst="rect">
            <a:avLst/>
          </a:prstGeom>
          <a:noFill/>
          <a:ln/>
        </p:spPr>
        <p:txBody>
          <a:bodyPr wrap="square" lIns="0" tIns="0" rIns="0" bIns="0" rtlCol="0" anchor="ctr"/>
          <a:lstStyle/>
          <a:p>
            <a:pPr marL="0" indent="0" algn="r">
              <a:buNone/>
            </a:pPr>
            <a:r>
              <a:rPr lang="en-US" sz="26000" b="1" dirty="0">
                <a:solidFill>
                  <a:srgbClr val="FFFFFF">
                    <a:alpha val="12000"/>
                  </a:srgbClr>
                </a:solidFill>
                <a:latin typeface="Lufga" pitchFamily="34" charset="0"/>
                <a:ea typeface="Lufga" pitchFamily="34" charset="-122"/>
                <a:cs typeface="Lufga" pitchFamily="34" charset="-120"/>
              </a:rPr>
              <a:t>Q4</a:t>
            </a:r>
            <a:endParaRPr lang="en-US" sz="26000" dirty="0"/>
          </a:p>
        </p:txBody>
      </p:sp>
      <p:sp>
        <p:nvSpPr>
          <p:cNvPr id="3" name="Shape 1"/>
          <p:cNvSpPr/>
          <p:nvPr/>
        </p:nvSpPr>
        <p:spPr>
          <a:xfrm>
            <a:off x="777240" y="777240"/>
            <a:ext cx="777240" cy="777240"/>
          </a:xfrm>
          <a:prstGeom prst="ellipse">
            <a:avLst/>
          </a:prstGeom>
          <a:solidFill>
            <a:srgbClr val="6DBE46"/>
          </a:solidFill>
          <a:ln/>
        </p:spPr>
        <p:txBody>
          <a:bodyPr/>
          <a:lstStyle/>
          <a:p>
            <a:endParaRPr lang="en-GB"/>
          </a:p>
        </p:txBody>
      </p:sp>
      <p:pic>
        <p:nvPicPr>
          <p:cNvPr id="4" name="Image 0" descr="assets/icons/comments_white.png"/>
          <p:cNvPicPr>
            <a:picLocks noChangeAspect="1"/>
          </p:cNvPicPr>
          <p:nvPr/>
        </p:nvPicPr>
        <p:blipFill>
          <a:blip r:embed="rId3"/>
          <a:stretch>
            <a:fillRect/>
          </a:stretch>
        </p:blipFill>
        <p:spPr>
          <a:xfrm>
            <a:off x="960120" y="960120"/>
            <a:ext cx="411480" cy="411480"/>
          </a:xfrm>
          <a:prstGeom prst="rect">
            <a:avLst/>
          </a:prstGeom>
        </p:spPr>
      </p:pic>
      <p:sp>
        <p:nvSpPr>
          <p:cNvPr id="5" name="Text 2"/>
          <p:cNvSpPr/>
          <p:nvPr/>
        </p:nvSpPr>
        <p:spPr>
          <a:xfrm>
            <a:off x="1783080" y="987552"/>
            <a:ext cx="8686800" cy="365760"/>
          </a:xfrm>
          <a:prstGeom prst="rect">
            <a:avLst/>
          </a:prstGeom>
          <a:noFill/>
          <a:ln/>
        </p:spPr>
        <p:txBody>
          <a:bodyPr wrap="square" lIns="0" tIns="0" rIns="0" bIns="0" rtlCol="0" anchor="ctr"/>
          <a:lstStyle/>
          <a:p>
            <a:pPr marL="0" indent="0">
              <a:buNone/>
            </a:pPr>
            <a:r>
              <a:rPr lang="en-US" sz="1250" b="1" kern="0" spc="250" dirty="0">
                <a:solidFill>
                  <a:srgbClr val="6DBE46"/>
                </a:solidFill>
                <a:latin typeface="Lufga" pitchFamily="34" charset="0"/>
                <a:ea typeface="Lufga" pitchFamily="34" charset="-122"/>
                <a:cs typeface="Lufga" pitchFamily="34" charset="-120"/>
              </a:rPr>
              <a:t>AUDIENCE PULSE  ·  LET'S HEAR FROM YOU</a:t>
            </a:r>
            <a:endParaRPr lang="en-US" sz="1250" dirty="0"/>
          </a:p>
        </p:txBody>
      </p:sp>
      <p:sp>
        <p:nvSpPr>
          <p:cNvPr id="6" name="Text 3"/>
          <p:cNvSpPr/>
          <p:nvPr/>
        </p:nvSpPr>
        <p:spPr>
          <a:xfrm>
            <a:off x="822960" y="2331720"/>
            <a:ext cx="9692640" cy="2286000"/>
          </a:xfrm>
          <a:prstGeom prst="rect">
            <a:avLst/>
          </a:prstGeom>
          <a:noFill/>
          <a:ln/>
        </p:spPr>
        <p:txBody>
          <a:bodyPr wrap="square" lIns="0" tIns="0" rIns="0" bIns="0" rtlCol="0" anchor="ctr"/>
          <a:lstStyle/>
          <a:p>
            <a:pPr marL="0" indent="0">
              <a:lnSpc>
                <a:spcPct val="112000"/>
              </a:lnSpc>
              <a:buNone/>
            </a:pPr>
            <a:r>
              <a:rPr lang="en-US" sz="3100" b="1" dirty="0">
                <a:solidFill>
                  <a:srgbClr val="FFFFFF"/>
                </a:solidFill>
                <a:latin typeface="Lufga" pitchFamily="34" charset="0"/>
                <a:ea typeface="Lufga" pitchFamily="34" charset="-122"/>
                <a:cs typeface="Lufga" pitchFamily="34" charset="-120"/>
              </a:rPr>
              <a:t>What is one step your institution can take in the next 90 days to put these tools to work?</a:t>
            </a:r>
            <a:endParaRPr lang="en-US" sz="3100" dirty="0"/>
          </a:p>
        </p:txBody>
      </p:sp>
      <p:sp>
        <p:nvSpPr>
          <p:cNvPr id="7" name="Text 4"/>
          <p:cNvSpPr/>
          <p:nvPr/>
        </p:nvSpPr>
        <p:spPr>
          <a:xfrm>
            <a:off x="822960" y="4983480"/>
            <a:ext cx="8778240" cy="502920"/>
          </a:xfrm>
          <a:prstGeom prst="rect">
            <a:avLst/>
          </a:prstGeom>
          <a:noFill/>
          <a:ln/>
        </p:spPr>
        <p:txBody>
          <a:bodyPr wrap="square" lIns="0" tIns="0" rIns="0" bIns="0" rtlCol="0" anchor="ctr"/>
          <a:lstStyle/>
          <a:p>
            <a:pPr marL="0" indent="0">
              <a:buNone/>
            </a:pPr>
            <a:r>
              <a:rPr lang="en-US" sz="1400" dirty="0">
                <a:solidFill>
                  <a:srgbClr val="D9EDDC"/>
                </a:solidFill>
                <a:latin typeface="Lufga" pitchFamily="34" charset="0"/>
                <a:ea typeface="Lufga" pitchFamily="34" charset="-122"/>
                <a:cs typeface="Lufga" pitchFamily="34" charset="-120"/>
              </a:rPr>
              <a:t>One commitment per table — write it down. We will collect them before we close.</a:t>
            </a:r>
            <a:endParaRPr lang="en-US" sz="1400" dirty="0"/>
          </a:p>
        </p:txBody>
      </p:sp>
      <p:sp>
        <p:nvSpPr>
          <p:cNvPr id="8" name="Text 5"/>
          <p:cNvSpPr/>
          <p:nvPr/>
        </p:nvSpPr>
        <p:spPr>
          <a:xfrm>
            <a:off x="822960" y="6355080"/>
            <a:ext cx="7315200" cy="274320"/>
          </a:xfrm>
          <a:prstGeom prst="rect">
            <a:avLst/>
          </a:prstGeom>
          <a:noFill/>
          <a:ln/>
        </p:spPr>
        <p:txBody>
          <a:bodyPr wrap="square" lIns="0" tIns="0" rIns="0" bIns="0" rtlCol="0" anchor="ctr"/>
          <a:lstStyle/>
          <a:p>
            <a:pPr marL="0" indent="0">
              <a:buNone/>
            </a:pPr>
            <a:r>
              <a:rPr lang="en-US" sz="850" kern="0" spc="200" dirty="0">
                <a:solidFill>
                  <a:srgbClr val="9CC6A6"/>
                </a:solidFill>
                <a:latin typeface="Lufga" pitchFamily="34" charset="0"/>
                <a:ea typeface="Lufga" pitchFamily="34" charset="-122"/>
                <a:cs typeface="Lufga" pitchFamily="34" charset="-120"/>
              </a:rPr>
              <a:t>GSQA-UE  ·  DISSEMINATION SESSION</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bg>
      <p:bgPr>
        <a:solidFill>
          <a:srgbClr val="0B5B2E"/>
        </a:solidFill>
        <a:effectLst/>
      </p:bgPr>
    </p:bg>
    <p:spTree>
      <p:nvGrpSpPr>
        <p:cNvPr id="1" name=""/>
        <p:cNvGrpSpPr/>
        <p:nvPr/>
      </p:nvGrpSpPr>
      <p:grpSpPr>
        <a:xfrm>
          <a:off x="0" y="0"/>
          <a:ext cx="0" cy="0"/>
          <a:chOff x="0" y="0"/>
          <a:chExt cx="0" cy="0"/>
        </a:xfrm>
      </p:grpSpPr>
      <p:sp>
        <p:nvSpPr>
          <p:cNvPr id="2" name="Text 0"/>
          <p:cNvSpPr/>
          <p:nvPr/>
        </p:nvSpPr>
        <p:spPr>
          <a:xfrm>
            <a:off x="822960" y="1371600"/>
            <a:ext cx="10515600" cy="1097280"/>
          </a:xfrm>
          <a:prstGeom prst="rect">
            <a:avLst/>
          </a:prstGeom>
          <a:noFill/>
          <a:ln/>
        </p:spPr>
        <p:txBody>
          <a:bodyPr wrap="square" lIns="0" tIns="0" rIns="0" bIns="0" rtlCol="0" anchor="ctr"/>
          <a:lstStyle/>
          <a:p>
            <a:pPr marL="0" indent="0">
              <a:buNone/>
            </a:pPr>
            <a:r>
              <a:rPr lang="en-US" sz="6000" b="1" dirty="0">
                <a:solidFill>
                  <a:srgbClr val="FFFFFF"/>
                </a:solidFill>
                <a:latin typeface="Lufga" pitchFamily="34" charset="0"/>
                <a:ea typeface="Lufga" pitchFamily="34" charset="-122"/>
                <a:cs typeface="Lufga" pitchFamily="34" charset="-120"/>
              </a:rPr>
              <a:t>THANK YOU</a:t>
            </a:r>
            <a:endParaRPr lang="en-US" sz="6000" dirty="0"/>
          </a:p>
        </p:txBody>
      </p:sp>
      <p:sp>
        <p:nvSpPr>
          <p:cNvPr id="3" name="Text 1"/>
          <p:cNvSpPr/>
          <p:nvPr/>
        </p:nvSpPr>
        <p:spPr>
          <a:xfrm>
            <a:off x="822960" y="2606040"/>
            <a:ext cx="10515600" cy="457200"/>
          </a:xfrm>
          <a:prstGeom prst="rect">
            <a:avLst/>
          </a:prstGeom>
          <a:noFill/>
          <a:ln/>
        </p:spPr>
        <p:txBody>
          <a:bodyPr wrap="square" lIns="0" tIns="0" rIns="0" bIns="0" rtlCol="0" anchor="ctr"/>
          <a:lstStyle/>
          <a:p>
            <a:pPr marL="0" indent="0">
              <a:buNone/>
            </a:pPr>
            <a:r>
              <a:rPr lang="en-US" sz="1600" b="1" dirty="0">
                <a:solidFill>
                  <a:srgbClr val="6DBE46"/>
                </a:solidFill>
                <a:latin typeface="Lufga" pitchFamily="34" charset="0"/>
                <a:ea typeface="Lufga" pitchFamily="34" charset="-122"/>
                <a:cs typeface="Lufga" pitchFamily="34" charset="-120"/>
              </a:rPr>
              <a:t>Akpe   ·   Asante Sana   ·   Medaase   ·   Shukran   ·   Obrigado   ·   Merci   ·   Zikomo</a:t>
            </a:r>
            <a:endParaRPr lang="en-US" sz="1600" dirty="0"/>
          </a:p>
        </p:txBody>
      </p:sp>
      <p:sp>
        <p:nvSpPr>
          <p:cNvPr id="4" name="Text 2"/>
          <p:cNvSpPr/>
          <p:nvPr/>
        </p:nvSpPr>
        <p:spPr>
          <a:xfrm>
            <a:off x="822960" y="3291840"/>
            <a:ext cx="9601200" cy="411480"/>
          </a:xfrm>
          <a:prstGeom prst="rect">
            <a:avLst/>
          </a:prstGeom>
          <a:noFill/>
          <a:ln/>
        </p:spPr>
        <p:txBody>
          <a:bodyPr wrap="square" lIns="0" tIns="0" rIns="0" bIns="0" rtlCol="0" anchor="ctr"/>
          <a:lstStyle/>
          <a:p>
            <a:pPr marL="0" indent="0">
              <a:buNone/>
            </a:pPr>
            <a:r>
              <a:rPr lang="en-US" sz="1350" dirty="0">
                <a:solidFill>
                  <a:srgbClr val="D9EDDC"/>
                </a:solidFill>
                <a:latin typeface="Lufga" pitchFamily="34" charset="0"/>
                <a:ea typeface="Lufga" pitchFamily="34" charset="-122"/>
                <a:cs typeface="Lufga" pitchFamily="34" charset="-120"/>
              </a:rPr>
              <a:t>Let's keep the conversation going — and the deliverables moving.</a:t>
            </a:r>
            <a:endParaRPr lang="en-US" sz="1350" dirty="0"/>
          </a:p>
        </p:txBody>
      </p:sp>
      <p:sp>
        <p:nvSpPr>
          <p:cNvPr id="5" name="Text 3"/>
          <p:cNvSpPr/>
          <p:nvPr/>
        </p:nvSpPr>
        <p:spPr>
          <a:xfrm>
            <a:off x="822960" y="3977640"/>
            <a:ext cx="10058400" cy="365760"/>
          </a:xfrm>
          <a:prstGeom prst="rect">
            <a:avLst/>
          </a:prstGeom>
          <a:noFill/>
          <a:ln/>
        </p:spPr>
        <p:txBody>
          <a:bodyPr wrap="square" lIns="0" tIns="0" rIns="0" bIns="0" rtlCol="0" anchor="ctr"/>
          <a:lstStyle/>
          <a:p>
            <a:pPr marL="0" indent="0">
              <a:buNone/>
            </a:pPr>
            <a:r>
              <a:rPr lang="en-US" sz="1300" b="1" dirty="0">
                <a:solidFill>
                  <a:srgbClr val="FFFFFF"/>
                </a:solidFill>
                <a:latin typeface="Lufga" pitchFamily="34" charset="0"/>
                <a:ea typeface="Lufga" pitchFamily="34" charset="-122"/>
                <a:cs typeface="Lufga" pitchFamily="34" charset="-120"/>
              </a:rPr>
              <a:t>www.aasuonline.org</a:t>
            </a:r>
            <a:r>
              <a:rPr lang="en-US" sz="1300" dirty="0">
                <a:solidFill>
                  <a:srgbClr val="D9EDDC"/>
                </a:solidFill>
                <a:latin typeface="Lufga" pitchFamily="34" charset="0"/>
                <a:ea typeface="Lufga" pitchFamily="34" charset="-122"/>
                <a:cs typeface="Lufga" pitchFamily="34" charset="-120"/>
              </a:rPr>
              <a:t>      info@aasuonline.org      @aasu_1972</a:t>
            </a:r>
            <a:endParaRPr lang="en-US" sz="1300" dirty="0"/>
          </a:p>
        </p:txBody>
      </p:sp>
      <p:sp>
        <p:nvSpPr>
          <p:cNvPr id="6" name="Shape 4"/>
          <p:cNvSpPr/>
          <p:nvPr/>
        </p:nvSpPr>
        <p:spPr>
          <a:xfrm>
            <a:off x="822960" y="4846320"/>
            <a:ext cx="4297680" cy="1325880"/>
          </a:xfrm>
          <a:prstGeom prst="roundRect">
            <a:avLst>
              <a:gd name="adj" fmla="val 8276"/>
            </a:avLst>
          </a:prstGeom>
          <a:solidFill>
            <a:srgbClr val="FFFFFF"/>
          </a:solidFill>
          <a:ln/>
        </p:spPr>
        <p:txBody>
          <a:bodyPr/>
          <a:lstStyle/>
          <a:p>
            <a:endParaRPr lang="en-GB"/>
          </a:p>
        </p:txBody>
      </p:sp>
      <p:pic>
        <p:nvPicPr>
          <p:cNvPr id="7" name="Image 0" descr="assets/logo_main.png"/>
          <p:cNvPicPr>
            <a:picLocks noChangeAspect="1"/>
          </p:cNvPicPr>
          <p:nvPr/>
        </p:nvPicPr>
        <p:blipFill>
          <a:blip r:embed="rId3"/>
          <a:stretch>
            <a:fillRect/>
          </a:stretch>
        </p:blipFill>
        <p:spPr>
          <a:xfrm>
            <a:off x="1097280" y="5102352"/>
            <a:ext cx="2468880" cy="822960"/>
          </a:xfrm>
          <a:prstGeom prst="rect">
            <a:avLst/>
          </a:prstGeom>
        </p:spPr>
      </p:pic>
      <p:pic>
        <p:nvPicPr>
          <p:cNvPr id="8" name="Image 1" descr="assets/aasu_crest.png"/>
          <p:cNvPicPr>
            <a:picLocks noChangeAspect="1"/>
          </p:cNvPicPr>
          <p:nvPr/>
        </p:nvPicPr>
        <p:blipFill>
          <a:blip r:embed="rId4"/>
          <a:stretch>
            <a:fillRect/>
          </a:stretch>
        </p:blipFill>
        <p:spPr>
          <a:xfrm>
            <a:off x="3977640" y="5029200"/>
            <a:ext cx="932688" cy="932688"/>
          </a:xfrm>
          <a:prstGeom prst="rect">
            <a:avLst/>
          </a:prstGeom>
        </p:spPr>
      </p:pic>
      <p:sp>
        <p:nvSpPr>
          <p:cNvPr id="9" name="Text 5"/>
          <p:cNvSpPr/>
          <p:nvPr/>
        </p:nvSpPr>
        <p:spPr>
          <a:xfrm>
            <a:off x="5486400" y="5074920"/>
            <a:ext cx="6217920" cy="868680"/>
          </a:xfrm>
          <a:prstGeom prst="rect">
            <a:avLst/>
          </a:prstGeom>
          <a:noFill/>
          <a:ln/>
        </p:spPr>
        <p:txBody>
          <a:bodyPr wrap="square" lIns="0" tIns="0" rIns="0" bIns="0" rtlCol="0" anchor="ctr"/>
          <a:lstStyle/>
          <a:p>
            <a:pPr marL="0" indent="0">
              <a:lnSpc>
                <a:spcPct val="120000"/>
              </a:lnSpc>
              <a:buNone/>
            </a:pPr>
            <a:r>
              <a:rPr lang="en-US" sz="1050" dirty="0">
                <a:solidFill>
                  <a:srgbClr val="C9E3CE"/>
                </a:solidFill>
                <a:latin typeface="Lufga" pitchFamily="34" charset="0"/>
                <a:ea typeface="Lufga" pitchFamily="34" charset="-122"/>
                <a:cs typeface="Lufga" pitchFamily="34" charset="-120"/>
              </a:rPr>
              <a:t>Implemented by the All-Africa Students Union with the European Training Foundation</a:t>
            </a:r>
            <a:endParaRPr lang="en-US" sz="1050" dirty="0"/>
          </a:p>
          <a:p>
            <a:pPr marL="0" indent="0">
              <a:lnSpc>
                <a:spcPct val="120000"/>
              </a:lnSpc>
              <a:buNone/>
            </a:pPr>
            <a:r>
              <a:rPr lang="en-US" sz="1050" dirty="0">
                <a:solidFill>
                  <a:srgbClr val="C9E3CE"/>
                </a:solidFill>
                <a:latin typeface="Lufga" pitchFamily="34" charset="0"/>
                <a:ea typeface="Lufga" pitchFamily="34" charset="-122"/>
                <a:cs typeface="Lufga" pitchFamily="34" charset="-120"/>
              </a:rPr>
              <a:t>under ACQF Pilot II  ·  Co-funded by the European Union</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203B17F16D040A1E444A021DFF119" ma:contentTypeVersion="13" ma:contentTypeDescription="Create a new document." ma:contentTypeScope="" ma:versionID="cc17463928f62ac6b500ec925c92e8d1">
  <xsd:schema xmlns:xsd="http://www.w3.org/2001/XMLSchema" xmlns:xs="http://www.w3.org/2001/XMLSchema" xmlns:p="http://schemas.microsoft.com/office/2006/metadata/properties" xmlns:ns2="05ef24fd-2dda-45b0-83fd-a9e6f5cd7406" xmlns:ns3="9cf1f23c-94c0-4dcc-a7fa-999e323c9245" targetNamespace="http://schemas.microsoft.com/office/2006/metadata/properties" ma:root="true" ma:fieldsID="05921d15376b1b1f397b924ddace88f1" ns2:_="" ns3:_="">
    <xsd:import namespace="05ef24fd-2dda-45b0-83fd-a9e6f5cd7406"/>
    <xsd:import namespace="9cf1f23c-94c0-4dcc-a7fa-999e323c924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f24fd-2dda-45b0-83fd-a9e6f5cd7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f1f23c-94c0-4dcc-a7fa-999e323c924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c3438c5-9aa0-4ee5-85a2-9e811049bc4c}" ma:internalName="TaxCatchAll" ma:showField="CatchAllData" ma:web="9cf1f23c-94c0-4dcc-a7fa-999e323c92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ef24fd-2dda-45b0-83fd-a9e6f5cd7406">
      <Terms xmlns="http://schemas.microsoft.com/office/infopath/2007/PartnerControls"/>
    </lcf76f155ced4ddcb4097134ff3c332f>
    <TaxCatchAll xmlns="9cf1f23c-94c0-4dcc-a7fa-999e323c9245" xsi:nil="true"/>
  </documentManagement>
</p:properties>
</file>

<file path=customXml/itemProps1.xml><?xml version="1.0" encoding="utf-8"?>
<ds:datastoreItem xmlns:ds="http://schemas.openxmlformats.org/officeDocument/2006/customXml" ds:itemID="{14F65CA8-2B60-45DD-8C17-ACFFE35E0351}"/>
</file>

<file path=customXml/itemProps2.xml><?xml version="1.0" encoding="utf-8"?>
<ds:datastoreItem xmlns:ds="http://schemas.openxmlformats.org/officeDocument/2006/customXml" ds:itemID="{688D19FA-D16A-414F-9CD1-8500EACAC89E}"/>
</file>

<file path=customXml/itemProps3.xml><?xml version="1.0" encoding="utf-8"?>
<ds:datastoreItem xmlns:ds="http://schemas.openxmlformats.org/officeDocument/2006/customXml" ds:itemID="{53E7F1CA-5B23-4C0C-9321-859B0EB88A6F}"/>
</file>

<file path=docProps/app.xml><?xml version="1.0" encoding="utf-8"?>
<Properties xmlns="http://schemas.openxmlformats.org/officeDocument/2006/extended-properties" xmlns:vt="http://schemas.openxmlformats.org/officeDocument/2006/docPropsVTypes">
  <TotalTime>20</TotalTime>
  <Words>2439</Words>
  <Application>Microsoft Office PowerPoint</Application>
  <PresentationFormat>Widescreen</PresentationFormat>
  <Paragraphs>297</Paragraphs>
  <Slides>25</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Helvetica Neue</vt:lpstr>
      <vt:lpstr>Lufga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Samuel A</cp:lastModifiedBy>
  <cp:revision>5</cp:revision>
  <dcterms:created xsi:type="dcterms:W3CDTF">2026-07-27T22:45:58Z</dcterms:created>
  <dcterms:modified xsi:type="dcterms:W3CDTF">2026-07-27T23:10:14Z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0x0101009B2203B17F16D040A1E444A021DFF119</vt:lpwstr>
  </property>
</Properties>
</file>